
<file path=[Content_Types].xml><?xml version="1.0" encoding="utf-8"?>
<Types xmlns="http://schemas.openxmlformats.org/package/2006/content-types">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14"/>
  </p:notesMasterIdLst>
  <p:sldIdLst>
    <p:sldId id="262" r:id="rId2"/>
    <p:sldId id="397" r:id="rId3"/>
    <p:sldId id="263" r:id="rId4"/>
    <p:sldId id="271" r:id="rId5"/>
    <p:sldId id="273" r:id="rId6"/>
    <p:sldId id="274" r:id="rId7"/>
    <p:sldId id="387" r:id="rId8"/>
    <p:sldId id="388" r:id="rId9"/>
    <p:sldId id="275" r:id="rId10"/>
    <p:sldId id="277" r:id="rId11"/>
    <p:sldId id="278" r:id="rId12"/>
    <p:sldId id="276" r:id="rId13"/>
    <p:sldId id="268" r:id="rId14"/>
    <p:sldId id="386" r:id="rId15"/>
    <p:sldId id="357" r:id="rId16"/>
    <p:sldId id="267" r:id="rId17"/>
    <p:sldId id="282" r:id="rId18"/>
    <p:sldId id="284" r:id="rId19"/>
    <p:sldId id="285" r:id="rId20"/>
    <p:sldId id="287" r:id="rId21"/>
    <p:sldId id="286" r:id="rId22"/>
    <p:sldId id="298" r:id="rId23"/>
    <p:sldId id="299" r:id="rId24"/>
    <p:sldId id="297" r:id="rId25"/>
    <p:sldId id="300" r:id="rId26"/>
    <p:sldId id="359" r:id="rId27"/>
    <p:sldId id="296" r:id="rId28"/>
    <p:sldId id="293" r:id="rId29"/>
    <p:sldId id="294" r:id="rId30"/>
    <p:sldId id="301" r:id="rId31"/>
    <p:sldId id="302" r:id="rId32"/>
    <p:sldId id="303" r:id="rId33"/>
    <p:sldId id="295" r:id="rId34"/>
    <p:sldId id="304" r:id="rId35"/>
    <p:sldId id="305" r:id="rId36"/>
    <p:sldId id="306" r:id="rId37"/>
    <p:sldId id="307" r:id="rId38"/>
    <p:sldId id="308" r:id="rId39"/>
    <p:sldId id="311" r:id="rId40"/>
    <p:sldId id="309" r:id="rId41"/>
    <p:sldId id="362" r:id="rId42"/>
    <p:sldId id="316" r:id="rId43"/>
    <p:sldId id="317" r:id="rId44"/>
    <p:sldId id="319" r:id="rId45"/>
    <p:sldId id="318" r:id="rId46"/>
    <p:sldId id="320" r:id="rId47"/>
    <p:sldId id="321" r:id="rId48"/>
    <p:sldId id="389" r:id="rId49"/>
    <p:sldId id="390" r:id="rId50"/>
    <p:sldId id="391" r:id="rId51"/>
    <p:sldId id="358" r:id="rId52"/>
    <p:sldId id="269" r:id="rId53"/>
    <p:sldId id="288" r:id="rId54"/>
    <p:sldId id="393" r:id="rId55"/>
    <p:sldId id="281" r:id="rId56"/>
    <p:sldId id="280" r:id="rId57"/>
    <p:sldId id="289" r:id="rId58"/>
    <p:sldId id="290" r:id="rId59"/>
    <p:sldId id="292" r:id="rId60"/>
    <p:sldId id="291" r:id="rId61"/>
    <p:sldId id="360" r:id="rId62"/>
    <p:sldId id="312" r:id="rId63"/>
    <p:sldId id="313" r:id="rId64"/>
    <p:sldId id="314" r:id="rId65"/>
    <p:sldId id="315" r:id="rId66"/>
    <p:sldId id="355" r:id="rId67"/>
    <p:sldId id="356" r:id="rId68"/>
    <p:sldId id="365" r:id="rId69"/>
    <p:sldId id="368" r:id="rId70"/>
    <p:sldId id="371" r:id="rId71"/>
    <p:sldId id="372" r:id="rId72"/>
    <p:sldId id="373" r:id="rId73"/>
    <p:sldId id="374" r:id="rId74"/>
    <p:sldId id="363" r:id="rId75"/>
    <p:sldId id="322" r:id="rId76"/>
    <p:sldId id="324" r:id="rId77"/>
    <p:sldId id="325" r:id="rId78"/>
    <p:sldId id="330" r:id="rId79"/>
    <p:sldId id="326" r:id="rId80"/>
    <p:sldId id="332" r:id="rId81"/>
    <p:sldId id="396" r:id="rId82"/>
    <p:sldId id="394" r:id="rId83"/>
    <p:sldId id="343" r:id="rId84"/>
    <p:sldId id="348" r:id="rId85"/>
    <p:sldId id="338" r:id="rId86"/>
    <p:sldId id="339" r:id="rId87"/>
    <p:sldId id="340" r:id="rId88"/>
    <p:sldId id="344" r:id="rId89"/>
    <p:sldId id="342" r:id="rId90"/>
    <p:sldId id="346" r:id="rId91"/>
    <p:sldId id="347" r:id="rId92"/>
    <p:sldId id="350" r:id="rId93"/>
    <p:sldId id="351" r:id="rId94"/>
    <p:sldId id="349" r:id="rId95"/>
    <p:sldId id="354" r:id="rId96"/>
    <p:sldId id="352" r:id="rId97"/>
    <p:sldId id="361" r:id="rId98"/>
    <p:sldId id="333" r:id="rId99"/>
    <p:sldId id="323" r:id="rId100"/>
    <p:sldId id="334" r:id="rId101"/>
    <p:sldId id="375" r:id="rId102"/>
    <p:sldId id="376" r:id="rId103"/>
    <p:sldId id="377" r:id="rId104"/>
    <p:sldId id="378" r:id="rId105"/>
    <p:sldId id="379" r:id="rId106"/>
    <p:sldId id="383" r:id="rId107"/>
    <p:sldId id="382" r:id="rId108"/>
    <p:sldId id="380" r:id="rId109"/>
    <p:sldId id="381" r:id="rId110"/>
    <p:sldId id="385" r:id="rId111"/>
    <p:sldId id="384" r:id="rId112"/>
    <p:sldId id="395" r:id="rId113"/>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inleitung" id="{2E6D9623-9890-BA47-B78C-1840D4016CBC}">
          <p14:sldIdLst>
            <p14:sldId id="262"/>
            <p14:sldId id="397"/>
            <p14:sldId id="263"/>
            <p14:sldId id="271"/>
            <p14:sldId id="273"/>
            <p14:sldId id="274"/>
            <p14:sldId id="387"/>
            <p14:sldId id="388"/>
          </p14:sldIdLst>
        </p14:section>
        <p14:section name="Neues Projekt anlegen" id="{3D27DFC5-CDCF-7044-9BC8-94B81E1421DE}">
          <p14:sldIdLst>
            <p14:sldId id="275"/>
            <p14:sldId id="277"/>
            <p14:sldId id="278"/>
          </p14:sldIdLst>
        </p14:section>
        <p14:section name="Struktur einer Component" id="{E804FCC4-66D8-4B4D-96F9-106C8F1C179E}">
          <p14:sldIdLst>
            <p14:sldId id="276"/>
            <p14:sldId id="268"/>
            <p14:sldId id="386"/>
          </p14:sldIdLst>
        </p14:section>
        <p14:section name="Template Syntax" id="{32A0F38A-9115-0746-B240-D7455FE4B218}">
          <p14:sldIdLst>
            <p14:sldId id="357"/>
            <p14:sldId id="267"/>
            <p14:sldId id="282"/>
            <p14:sldId id="284"/>
            <p14:sldId id="285"/>
            <p14:sldId id="287"/>
            <p14:sldId id="286"/>
          </p14:sldIdLst>
        </p14:section>
        <p14:section name="Events - Einführung" id="{F77FD067-3394-8947-96FC-6932B3E7FD5E}">
          <p14:sldIdLst>
            <p14:sldId id="298"/>
            <p14:sldId id="299"/>
            <p14:sldId id="297"/>
            <p14:sldId id="300"/>
          </p14:sldIdLst>
        </p14:section>
        <p14:section name="Reactivity in Svelte" id="{5A12392B-5F1E-4F42-A4AF-8E5CF8D144CC}">
          <p14:sldIdLst>
            <p14:sldId id="359"/>
            <p14:sldId id="296"/>
            <p14:sldId id="293"/>
            <p14:sldId id="294"/>
            <p14:sldId id="301"/>
            <p14:sldId id="302"/>
            <p14:sldId id="303"/>
            <p14:sldId id="295"/>
            <p14:sldId id="304"/>
            <p14:sldId id="305"/>
            <p14:sldId id="306"/>
            <p14:sldId id="307"/>
            <p14:sldId id="308"/>
            <p14:sldId id="311"/>
            <p14:sldId id="309"/>
          </p14:sldIdLst>
        </p14:section>
        <p14:section name="if-else" id="{311B45BD-B7C6-1E46-A7D5-AAA49DEBFA1B}">
          <p14:sldIdLst>
            <p14:sldId id="362"/>
            <p14:sldId id="316"/>
            <p14:sldId id="317"/>
            <p14:sldId id="319"/>
            <p14:sldId id="318"/>
            <p14:sldId id="320"/>
            <p14:sldId id="321"/>
          </p14:sldIdLst>
        </p14:section>
        <p14:section name="each" id="{71B87E9D-F4E6-B740-B20C-D9D0550A7964}">
          <p14:sldIdLst>
            <p14:sldId id="389"/>
            <p14:sldId id="390"/>
            <p14:sldId id="391"/>
          </p14:sldIdLst>
        </p14:section>
        <p14:section name="Styling" id="{3ACE2064-0CE5-DA44-B7E1-BDF5B4D52438}">
          <p14:sldIdLst>
            <p14:sldId id="358"/>
            <p14:sldId id="269"/>
            <p14:sldId id="288"/>
            <p14:sldId id="393"/>
          </p14:sldIdLst>
        </p14:section>
        <p14:section name="Nested Components" id="{4CDE6280-5003-B84D-A374-82601387B2CD}">
          <p14:sldIdLst>
            <p14:sldId id="281"/>
            <p14:sldId id="280"/>
            <p14:sldId id="289"/>
            <p14:sldId id="290"/>
            <p14:sldId id="292"/>
            <p14:sldId id="291"/>
          </p14:sldIdLst>
        </p14:section>
        <p14:section name="Properties" id="{97936776-8674-1C4D-B62B-26590D953170}">
          <p14:sldIdLst>
            <p14:sldId id="360"/>
            <p14:sldId id="312"/>
            <p14:sldId id="313"/>
            <p14:sldId id="314"/>
            <p14:sldId id="315"/>
          </p14:sldIdLst>
        </p14:section>
        <p14:section name="Component Events" id="{AD8A5348-34A2-6A48-A8CD-2824A6FBCB97}">
          <p14:sldIdLst>
            <p14:sldId id="355"/>
            <p14:sldId id="356"/>
            <p14:sldId id="365"/>
            <p14:sldId id="368"/>
            <p14:sldId id="371"/>
            <p14:sldId id="372"/>
            <p14:sldId id="373"/>
            <p14:sldId id="374"/>
          </p14:sldIdLst>
        </p14:section>
        <p14:section name="each-Keys" id="{A8611FB7-E3F5-2C49-9698-EDEF18F9A996}">
          <p14:sldIdLst>
            <p14:sldId id="363"/>
            <p14:sldId id="322"/>
            <p14:sldId id="324"/>
            <p14:sldId id="325"/>
            <p14:sldId id="330"/>
            <p14:sldId id="326"/>
            <p14:sldId id="332"/>
            <p14:sldId id="396"/>
            <p14:sldId id="394"/>
          </p14:sldIdLst>
        </p14:section>
        <p14:section name="Events und Event-Modifier" id="{AE76A37E-6F2F-F94A-8C80-0955D6B93D2B}">
          <p14:sldIdLst>
            <p14:sldId id="343"/>
            <p14:sldId id="348"/>
            <p14:sldId id="338"/>
            <p14:sldId id="339"/>
            <p14:sldId id="340"/>
            <p14:sldId id="344"/>
            <p14:sldId id="342"/>
            <p14:sldId id="346"/>
            <p14:sldId id="347"/>
            <p14:sldId id="350"/>
            <p14:sldId id="351"/>
            <p14:sldId id="349"/>
            <p14:sldId id="354"/>
            <p14:sldId id="352"/>
          </p14:sldIdLst>
        </p14:section>
        <p14:section name="Slots" id="{D8095DD2-B06B-544F-8F50-8D275CD8EE49}">
          <p14:sldIdLst>
            <p14:sldId id="361"/>
            <p14:sldId id="333"/>
            <p14:sldId id="323"/>
            <p14:sldId id="334"/>
          </p14:sldIdLst>
        </p14:section>
        <p14:section name="Component Lifecycle" id="{CDB3376F-6D66-4D49-ADAD-3E2EB1828A94}">
          <p14:sldIdLst>
            <p14:sldId id="375"/>
            <p14:sldId id="376"/>
            <p14:sldId id="377"/>
            <p14:sldId id="378"/>
            <p14:sldId id="379"/>
            <p14:sldId id="383"/>
            <p14:sldId id="382"/>
            <p14:sldId id="380"/>
            <p14:sldId id="381"/>
            <p14:sldId id="385"/>
            <p14:sldId id="384"/>
            <p14:sldId id="395"/>
          </p14:sldIdLst>
        </p14:section>
      </p14:sectionLst>
    </p:ext>
    <p:ext uri="{EFAFB233-063F-42B5-8137-9DF3F51BA10A}">
      <p15:sldGuideLst xmlns:p15="http://schemas.microsoft.com/office/powerpoint/2012/main">
        <p15:guide id="1" pos="347" userDrawn="1">
          <p15:clr>
            <a:srgbClr val="A4A3A4"/>
          </p15:clr>
        </p15:guide>
        <p15:guide id="2" orient="horz" pos="43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FFFFFF"/>
    <a:srgbClr val="FB3E01"/>
    <a:srgbClr val="F29668"/>
    <a:srgbClr val="232B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4"/>
    <p:restoredTop sz="94698"/>
  </p:normalViewPr>
  <p:slideViewPr>
    <p:cSldViewPr snapToGrid="0" snapToObjects="1">
      <p:cViewPr varScale="1">
        <p:scale>
          <a:sx n="119" d="100"/>
          <a:sy n="119" d="100"/>
        </p:scale>
        <p:origin x="200" y="520"/>
      </p:cViewPr>
      <p:guideLst>
        <p:guide pos="347"/>
        <p:guide orient="horz" pos="436"/>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9FB46-206B-7347-A6C2-D08EE9187D79}" type="datetimeFigureOut">
              <a:rPr lang="de-DE" smtClean="0"/>
              <a:t>09.10.19</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DFC14-2B13-F54E-AE42-868A439BA7CC}" type="slidenum">
              <a:rPr lang="de-DE" smtClean="0"/>
              <a:t>‹Nr.›</a:t>
            </a:fld>
            <a:endParaRPr lang="de-DE"/>
          </a:p>
        </p:txBody>
      </p:sp>
    </p:spTree>
    <p:extLst>
      <p:ext uri="{BB962C8B-B14F-4D97-AF65-F5344CB8AC3E}">
        <p14:creationId xmlns:p14="http://schemas.microsoft.com/office/powerpoint/2010/main" val="34159611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1</a:t>
            </a:fld>
            <a:endParaRPr lang="de-DE"/>
          </a:p>
        </p:txBody>
      </p:sp>
    </p:spTree>
    <p:extLst>
      <p:ext uri="{BB962C8B-B14F-4D97-AF65-F5344CB8AC3E}">
        <p14:creationId xmlns:p14="http://schemas.microsoft.com/office/powerpoint/2010/main" val="37405571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Innerhalb der geschweiften Klammern können nicht nur Werte referenziert werden, sondern auch JavaScript-Anweisungen, wie z.B. Funktionsaufrufe ausgeführt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17</a:t>
            </a:fld>
            <a:endParaRPr lang="de-DE"/>
          </a:p>
        </p:txBody>
      </p:sp>
    </p:spTree>
    <p:extLst>
      <p:ext uri="{BB962C8B-B14F-4D97-AF65-F5344CB8AC3E}">
        <p14:creationId xmlns:p14="http://schemas.microsoft.com/office/powerpoint/2010/main" val="21259058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Auch Attribute können dynamisch gesetzt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18</a:t>
            </a:fld>
            <a:endParaRPr lang="de-DE"/>
          </a:p>
        </p:txBody>
      </p:sp>
    </p:spTree>
    <p:extLst>
      <p:ext uri="{BB962C8B-B14F-4D97-AF65-F5344CB8AC3E}">
        <p14:creationId xmlns:p14="http://schemas.microsoft.com/office/powerpoint/2010/main" val="8607832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19</a:t>
            </a:fld>
            <a:endParaRPr lang="de-DE"/>
          </a:p>
        </p:txBody>
      </p:sp>
    </p:spTree>
    <p:extLst>
      <p:ext uri="{BB962C8B-B14F-4D97-AF65-F5344CB8AC3E}">
        <p14:creationId xmlns:p14="http://schemas.microsoft.com/office/powerpoint/2010/main" val="3030600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Auch beim Setzen von Strings können in diesen Variablen mittels dieser Syntax referenziert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20</a:t>
            </a:fld>
            <a:endParaRPr lang="de-DE"/>
          </a:p>
        </p:txBody>
      </p:sp>
    </p:spTree>
    <p:extLst>
      <p:ext uri="{BB962C8B-B14F-4D97-AF65-F5344CB8AC3E}">
        <p14:creationId xmlns:p14="http://schemas.microsoft.com/office/powerpoint/2010/main" val="39329390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Auch beim Setzen von Strings können in diesen Variablen mittels dieser Syntax referenziert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21</a:t>
            </a:fld>
            <a:endParaRPr lang="de-DE"/>
          </a:p>
        </p:txBody>
      </p:sp>
    </p:spTree>
    <p:extLst>
      <p:ext uri="{BB962C8B-B14F-4D97-AF65-F5344CB8AC3E}">
        <p14:creationId xmlns:p14="http://schemas.microsoft.com/office/powerpoint/2010/main" val="19096130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Element-Direktive on: wird benutzt, um auf DOM-Events zu lauschen und entsprechende Event-Handler ausführen zu lassen</a:t>
            </a:r>
          </a:p>
        </p:txBody>
      </p:sp>
      <p:sp>
        <p:nvSpPr>
          <p:cNvPr id="4" name="Foliennummernplatzhalter 3"/>
          <p:cNvSpPr>
            <a:spLocks noGrp="1"/>
          </p:cNvSpPr>
          <p:nvPr>
            <p:ph type="sldNum" sz="quarter" idx="5"/>
          </p:nvPr>
        </p:nvSpPr>
        <p:spPr/>
        <p:txBody>
          <a:bodyPr/>
          <a:lstStyle/>
          <a:p>
            <a:fld id="{458DFC14-2B13-F54E-AE42-868A439BA7CC}" type="slidenum">
              <a:rPr lang="de-DE" smtClean="0"/>
              <a:t>22</a:t>
            </a:fld>
            <a:endParaRPr lang="de-DE"/>
          </a:p>
        </p:txBody>
      </p:sp>
    </p:spTree>
    <p:extLst>
      <p:ext uri="{BB962C8B-B14F-4D97-AF65-F5344CB8AC3E}">
        <p14:creationId xmlns:p14="http://schemas.microsoft.com/office/powerpoint/2010/main" val="699284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23</a:t>
            </a:fld>
            <a:endParaRPr lang="de-DE"/>
          </a:p>
        </p:txBody>
      </p:sp>
    </p:spTree>
    <p:extLst>
      <p:ext uri="{BB962C8B-B14F-4D97-AF65-F5344CB8AC3E}">
        <p14:creationId xmlns:p14="http://schemas.microsoft.com/office/powerpoint/2010/main" val="1164142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24</a:t>
            </a:fld>
            <a:endParaRPr lang="de-DE"/>
          </a:p>
        </p:txBody>
      </p:sp>
    </p:spTree>
    <p:extLst>
      <p:ext uri="{BB962C8B-B14F-4D97-AF65-F5344CB8AC3E}">
        <p14:creationId xmlns:p14="http://schemas.microsoft.com/office/powerpoint/2010/main" val="10241250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bind-Direktive kann nicht nur bei Input-Elementen und ihren Attributen verwendet werden. Mit dieser Direktive können auch JavaScript-Properties oder die Elemente selbst (mit </a:t>
            </a:r>
            <a:r>
              <a:rPr lang="de-DE" dirty="0" err="1"/>
              <a:t>bind:this</a:t>
            </a:r>
            <a:r>
              <a:rPr lang="de-DE" dirty="0"/>
              <a:t>) gebunden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25</a:t>
            </a:fld>
            <a:endParaRPr lang="de-DE"/>
          </a:p>
        </p:txBody>
      </p:sp>
    </p:spTree>
    <p:extLst>
      <p:ext uri="{BB962C8B-B14F-4D97-AF65-F5344CB8AC3E}">
        <p14:creationId xmlns:p14="http://schemas.microsoft.com/office/powerpoint/2010/main" val="17597715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Reaktivität – Aktualisierungen finden nur bei neuen Zuweisungen statt</a:t>
            </a:r>
          </a:p>
        </p:txBody>
      </p:sp>
      <p:sp>
        <p:nvSpPr>
          <p:cNvPr id="4" name="Foliennummernplatzhalter 3"/>
          <p:cNvSpPr>
            <a:spLocks noGrp="1"/>
          </p:cNvSpPr>
          <p:nvPr>
            <p:ph type="sldNum" sz="quarter" idx="5"/>
          </p:nvPr>
        </p:nvSpPr>
        <p:spPr/>
        <p:txBody>
          <a:bodyPr/>
          <a:lstStyle/>
          <a:p>
            <a:fld id="{458DFC14-2B13-F54E-AE42-868A439BA7CC}" type="slidenum">
              <a:rPr lang="de-DE" smtClean="0"/>
              <a:t>27</a:t>
            </a:fld>
            <a:endParaRPr lang="de-DE"/>
          </a:p>
        </p:txBody>
      </p:sp>
    </p:spTree>
    <p:extLst>
      <p:ext uri="{BB962C8B-B14F-4D97-AF65-F5344CB8AC3E}">
        <p14:creationId xmlns:p14="http://schemas.microsoft.com/office/powerpoint/2010/main" val="11793216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2</a:t>
            </a:fld>
            <a:endParaRPr lang="de-DE"/>
          </a:p>
        </p:txBody>
      </p:sp>
    </p:spTree>
    <p:extLst>
      <p:ext uri="{BB962C8B-B14F-4D97-AF65-F5344CB8AC3E}">
        <p14:creationId xmlns:p14="http://schemas.microsoft.com/office/powerpoint/2010/main" val="15778647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Reaktivität – Aktualisierungen finden nur bei neuen Zuweisungen statt</a:t>
            </a:r>
          </a:p>
        </p:txBody>
      </p:sp>
      <p:sp>
        <p:nvSpPr>
          <p:cNvPr id="4" name="Foliennummernplatzhalter 3"/>
          <p:cNvSpPr>
            <a:spLocks noGrp="1"/>
          </p:cNvSpPr>
          <p:nvPr>
            <p:ph type="sldNum" sz="quarter" idx="5"/>
          </p:nvPr>
        </p:nvSpPr>
        <p:spPr/>
        <p:txBody>
          <a:bodyPr/>
          <a:lstStyle/>
          <a:p>
            <a:fld id="{458DFC14-2B13-F54E-AE42-868A439BA7CC}" type="slidenum">
              <a:rPr lang="de-DE" smtClean="0"/>
              <a:t>28</a:t>
            </a:fld>
            <a:endParaRPr lang="de-DE"/>
          </a:p>
        </p:txBody>
      </p:sp>
    </p:spTree>
    <p:extLst>
      <p:ext uri="{BB962C8B-B14F-4D97-AF65-F5344CB8AC3E}">
        <p14:creationId xmlns:p14="http://schemas.microsoft.com/office/powerpoint/2010/main" val="7715627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Reaktivität – Aktualisierungen finden nur bei neuen Zuweisungen statt, </a:t>
            </a:r>
          </a:p>
          <a:p>
            <a:r>
              <a:rPr lang="de-DE" dirty="0"/>
              <a:t>Svelte aktualisiert dann das DOM völlig automatisch</a:t>
            </a:r>
          </a:p>
        </p:txBody>
      </p:sp>
      <p:sp>
        <p:nvSpPr>
          <p:cNvPr id="4" name="Foliennummernplatzhalter 3"/>
          <p:cNvSpPr>
            <a:spLocks noGrp="1"/>
          </p:cNvSpPr>
          <p:nvPr>
            <p:ph type="sldNum" sz="quarter" idx="5"/>
          </p:nvPr>
        </p:nvSpPr>
        <p:spPr/>
        <p:txBody>
          <a:bodyPr/>
          <a:lstStyle/>
          <a:p>
            <a:fld id="{458DFC14-2B13-F54E-AE42-868A439BA7CC}" type="slidenum">
              <a:rPr lang="de-DE" smtClean="0"/>
              <a:t>29</a:t>
            </a:fld>
            <a:endParaRPr lang="de-DE"/>
          </a:p>
        </p:txBody>
      </p:sp>
    </p:spTree>
    <p:extLst>
      <p:ext uri="{BB962C8B-B14F-4D97-AF65-F5344CB8AC3E}">
        <p14:creationId xmlns:p14="http://schemas.microsoft.com/office/powerpoint/2010/main" val="1903869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30</a:t>
            </a:fld>
            <a:endParaRPr lang="de-DE"/>
          </a:p>
        </p:txBody>
      </p:sp>
    </p:spTree>
    <p:extLst>
      <p:ext uri="{BB962C8B-B14F-4D97-AF65-F5344CB8AC3E}">
        <p14:creationId xmlns:p14="http://schemas.microsoft.com/office/powerpoint/2010/main" val="2972786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Label-Statement kommt im regulären JavaScript nur selten zum Einsatz. Es ist einer </a:t>
            </a:r>
            <a:r>
              <a:rPr lang="de-DE" dirty="0" err="1"/>
              <a:t>Id</a:t>
            </a:r>
            <a:r>
              <a:rPr lang="de-DE" dirty="0"/>
              <a:t>, mit der ein Code-Block verknüpft ist. Es kann in Schleifen in Zusammenhang mit break eingesetzt werden, um den Fluss besser steuern zu können. Svelte nutzt diese Technik aus, um damit reaktive Ausdrücke und Anweisungen zu bauen.</a:t>
            </a:r>
          </a:p>
        </p:txBody>
      </p:sp>
      <p:sp>
        <p:nvSpPr>
          <p:cNvPr id="4" name="Foliennummernplatzhalter 3"/>
          <p:cNvSpPr>
            <a:spLocks noGrp="1"/>
          </p:cNvSpPr>
          <p:nvPr>
            <p:ph type="sldNum" sz="quarter" idx="5"/>
          </p:nvPr>
        </p:nvSpPr>
        <p:spPr/>
        <p:txBody>
          <a:bodyPr/>
          <a:lstStyle/>
          <a:p>
            <a:fld id="{458DFC14-2B13-F54E-AE42-868A439BA7CC}" type="slidenum">
              <a:rPr lang="de-DE" smtClean="0"/>
              <a:t>31</a:t>
            </a:fld>
            <a:endParaRPr lang="de-DE"/>
          </a:p>
        </p:txBody>
      </p:sp>
    </p:spTree>
    <p:extLst>
      <p:ext uri="{BB962C8B-B14F-4D97-AF65-F5344CB8AC3E}">
        <p14:creationId xmlns:p14="http://schemas.microsoft.com/office/powerpoint/2010/main" val="286143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Code auf der rechten Seite der Anweisung wird immer dann erneut ausgeführt, wenn eines der referenzierten Werte sich geändert haben</a:t>
            </a:r>
          </a:p>
        </p:txBody>
      </p:sp>
      <p:sp>
        <p:nvSpPr>
          <p:cNvPr id="4" name="Foliennummernplatzhalter 3"/>
          <p:cNvSpPr>
            <a:spLocks noGrp="1"/>
          </p:cNvSpPr>
          <p:nvPr>
            <p:ph type="sldNum" sz="quarter" idx="5"/>
          </p:nvPr>
        </p:nvSpPr>
        <p:spPr/>
        <p:txBody>
          <a:bodyPr/>
          <a:lstStyle/>
          <a:p>
            <a:fld id="{458DFC14-2B13-F54E-AE42-868A439BA7CC}" type="slidenum">
              <a:rPr lang="de-DE" smtClean="0"/>
              <a:t>32</a:t>
            </a:fld>
            <a:endParaRPr lang="de-DE"/>
          </a:p>
        </p:txBody>
      </p:sp>
    </p:spTree>
    <p:extLst>
      <p:ext uri="{BB962C8B-B14F-4D97-AF65-F5344CB8AC3E}">
        <p14:creationId xmlns:p14="http://schemas.microsoft.com/office/powerpoint/2010/main" val="281486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In diesem Beispiel hätte man {</a:t>
            </a:r>
            <a:r>
              <a:rPr lang="de-DE" dirty="0" err="1"/>
              <a:t>doubled</a:t>
            </a:r>
            <a:r>
              <a:rPr lang="de-DE" dirty="0"/>
              <a:t>} auch durch {</a:t>
            </a:r>
            <a:r>
              <a:rPr lang="de-DE" dirty="0" err="1"/>
              <a:t>count</a:t>
            </a:r>
            <a:r>
              <a:rPr lang="de-DE" dirty="0"/>
              <a:t> * 2} im Markup ersetzen können, solche Anweisungen ergeben erst dann richtig Sinn sofern sie öfter im Markup verwendet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33</a:t>
            </a:fld>
            <a:endParaRPr lang="de-DE"/>
          </a:p>
        </p:txBody>
      </p:sp>
    </p:spTree>
    <p:extLst>
      <p:ext uri="{BB962C8B-B14F-4D97-AF65-F5344CB8AC3E}">
        <p14:creationId xmlns:p14="http://schemas.microsoft.com/office/powerpoint/2010/main" val="3321389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Es sind nicht nur Variablen sondern auch Anweisungen möglich. In diesem Beispiel machen wir immer dann eine Log-Ausgabe, sobald sich die Variable </a:t>
            </a:r>
            <a:r>
              <a:rPr lang="de-DE" dirty="0" err="1"/>
              <a:t>count</a:t>
            </a:r>
            <a:r>
              <a:rPr lang="de-DE" dirty="0"/>
              <a:t> geändert hat.</a:t>
            </a:r>
          </a:p>
        </p:txBody>
      </p:sp>
      <p:sp>
        <p:nvSpPr>
          <p:cNvPr id="4" name="Foliennummernplatzhalter 3"/>
          <p:cNvSpPr>
            <a:spLocks noGrp="1"/>
          </p:cNvSpPr>
          <p:nvPr>
            <p:ph type="sldNum" sz="quarter" idx="5"/>
          </p:nvPr>
        </p:nvSpPr>
        <p:spPr/>
        <p:txBody>
          <a:bodyPr/>
          <a:lstStyle/>
          <a:p>
            <a:fld id="{458DFC14-2B13-F54E-AE42-868A439BA7CC}" type="slidenum">
              <a:rPr lang="de-DE" smtClean="0"/>
              <a:t>34</a:t>
            </a:fld>
            <a:endParaRPr lang="de-DE"/>
          </a:p>
        </p:txBody>
      </p:sp>
    </p:spTree>
    <p:extLst>
      <p:ext uri="{BB962C8B-B14F-4D97-AF65-F5344CB8AC3E}">
        <p14:creationId xmlns:p14="http://schemas.microsoft.com/office/powerpoint/2010/main" val="97755795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Auch mehrere Anweisungen sind als Block möglich</a:t>
            </a:r>
          </a:p>
        </p:txBody>
      </p:sp>
      <p:sp>
        <p:nvSpPr>
          <p:cNvPr id="4" name="Foliennummernplatzhalter 3"/>
          <p:cNvSpPr>
            <a:spLocks noGrp="1"/>
          </p:cNvSpPr>
          <p:nvPr>
            <p:ph type="sldNum" sz="quarter" idx="5"/>
          </p:nvPr>
        </p:nvSpPr>
        <p:spPr/>
        <p:txBody>
          <a:bodyPr/>
          <a:lstStyle/>
          <a:p>
            <a:fld id="{458DFC14-2B13-F54E-AE42-868A439BA7CC}" type="slidenum">
              <a:rPr lang="de-DE" smtClean="0"/>
              <a:t>35</a:t>
            </a:fld>
            <a:endParaRPr lang="de-DE"/>
          </a:p>
        </p:txBody>
      </p:sp>
    </p:spTree>
    <p:extLst>
      <p:ext uri="{BB962C8B-B14F-4D97-AF65-F5344CB8AC3E}">
        <p14:creationId xmlns:p14="http://schemas.microsoft.com/office/powerpoint/2010/main" val="330954260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36</a:t>
            </a:fld>
            <a:endParaRPr lang="de-DE"/>
          </a:p>
        </p:txBody>
      </p:sp>
    </p:spTree>
    <p:extLst>
      <p:ext uri="{BB962C8B-B14F-4D97-AF65-F5344CB8AC3E}">
        <p14:creationId xmlns:p14="http://schemas.microsoft.com/office/powerpoint/2010/main" val="40907302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37</a:t>
            </a:fld>
            <a:endParaRPr lang="de-DE"/>
          </a:p>
        </p:txBody>
      </p:sp>
    </p:spTree>
    <p:extLst>
      <p:ext uri="{BB962C8B-B14F-4D97-AF65-F5344CB8AC3E}">
        <p14:creationId xmlns:p14="http://schemas.microsoft.com/office/powerpoint/2010/main" val="40725511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Svelte ist kein weiteres Framework, welches mit einem großen auszuliefernden Payload daherkommt, um die Ausführung des eigenen Codes im Browser zu ermöglichen. Stattdessen spricht man hier von einem Compiler, der zum Entwicklungszeitpunkt den Code so übersetzt, dass er direkt vom Browser verstanden und verarbeitet werden kann.</a:t>
            </a:r>
          </a:p>
        </p:txBody>
      </p:sp>
      <p:sp>
        <p:nvSpPr>
          <p:cNvPr id="4" name="Foliennummernplatzhalter 3"/>
          <p:cNvSpPr>
            <a:spLocks noGrp="1"/>
          </p:cNvSpPr>
          <p:nvPr>
            <p:ph type="sldNum" sz="quarter" idx="5"/>
          </p:nvPr>
        </p:nvSpPr>
        <p:spPr/>
        <p:txBody>
          <a:bodyPr/>
          <a:lstStyle/>
          <a:p>
            <a:fld id="{458DFC14-2B13-F54E-AE42-868A439BA7CC}" type="slidenum">
              <a:rPr lang="de-DE" smtClean="0"/>
              <a:t>6</a:t>
            </a:fld>
            <a:endParaRPr lang="de-DE"/>
          </a:p>
        </p:txBody>
      </p:sp>
    </p:spTree>
    <p:extLst>
      <p:ext uri="{BB962C8B-B14F-4D97-AF65-F5344CB8AC3E}">
        <p14:creationId xmlns:p14="http://schemas.microsoft.com/office/powerpoint/2010/main" val="23963018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38</a:t>
            </a:fld>
            <a:endParaRPr lang="de-DE"/>
          </a:p>
        </p:txBody>
      </p:sp>
    </p:spTree>
    <p:extLst>
      <p:ext uri="{BB962C8B-B14F-4D97-AF65-F5344CB8AC3E}">
        <p14:creationId xmlns:p14="http://schemas.microsoft.com/office/powerpoint/2010/main" val="28397052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Lösung ist zwar auch machbar, der Code ist jedoch redundant: Diese Zuweisung würde ja auch sonst im normalen JavaScript wenig Sinn ergeben</a:t>
            </a:r>
          </a:p>
        </p:txBody>
      </p:sp>
      <p:sp>
        <p:nvSpPr>
          <p:cNvPr id="4" name="Foliennummernplatzhalter 3"/>
          <p:cNvSpPr>
            <a:spLocks noGrp="1"/>
          </p:cNvSpPr>
          <p:nvPr>
            <p:ph type="sldNum" sz="quarter" idx="5"/>
          </p:nvPr>
        </p:nvSpPr>
        <p:spPr/>
        <p:txBody>
          <a:bodyPr/>
          <a:lstStyle/>
          <a:p>
            <a:fld id="{458DFC14-2B13-F54E-AE42-868A439BA7CC}" type="slidenum">
              <a:rPr lang="de-DE" smtClean="0"/>
              <a:t>39</a:t>
            </a:fld>
            <a:endParaRPr lang="de-DE"/>
          </a:p>
        </p:txBody>
      </p:sp>
    </p:spTree>
    <p:extLst>
      <p:ext uri="{BB962C8B-B14F-4D97-AF65-F5344CB8AC3E}">
        <p14:creationId xmlns:p14="http://schemas.microsoft.com/office/powerpoint/2010/main" val="6990493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Diese oder eine ähnliche Lösung auch bei Methoden, wie </a:t>
            </a:r>
            <a:r>
              <a:rPr lang="de-DE" dirty="0" err="1"/>
              <a:t>pop</a:t>
            </a:r>
            <a:r>
              <a:rPr lang="de-DE" dirty="0"/>
              <a:t>, </a:t>
            </a:r>
            <a:r>
              <a:rPr lang="de-DE" dirty="0" err="1"/>
              <a:t>shift</a:t>
            </a:r>
            <a:r>
              <a:rPr lang="de-DE" dirty="0"/>
              <a:t>, </a:t>
            </a:r>
            <a:r>
              <a:rPr lang="de-DE" dirty="0" err="1"/>
              <a:t>unshift</a:t>
            </a:r>
            <a:r>
              <a:rPr lang="de-DE" dirty="0"/>
              <a:t> und slice verwendet werden. Das gleiche gilt auch für Objekte. Das Setzen einer Property geht nicht mit einem View-Update einher.</a:t>
            </a:r>
          </a:p>
        </p:txBody>
      </p:sp>
      <p:sp>
        <p:nvSpPr>
          <p:cNvPr id="4" name="Foliennummernplatzhalter 3"/>
          <p:cNvSpPr>
            <a:spLocks noGrp="1"/>
          </p:cNvSpPr>
          <p:nvPr>
            <p:ph type="sldNum" sz="quarter" idx="5"/>
          </p:nvPr>
        </p:nvSpPr>
        <p:spPr/>
        <p:txBody>
          <a:bodyPr/>
          <a:lstStyle/>
          <a:p>
            <a:fld id="{458DFC14-2B13-F54E-AE42-868A439BA7CC}" type="slidenum">
              <a:rPr lang="de-DE" smtClean="0"/>
              <a:t>40</a:t>
            </a:fld>
            <a:endParaRPr lang="de-DE"/>
          </a:p>
        </p:txBody>
      </p:sp>
    </p:spTree>
    <p:extLst>
      <p:ext uri="{BB962C8B-B14F-4D97-AF65-F5344CB8AC3E}">
        <p14:creationId xmlns:p14="http://schemas.microsoft.com/office/powerpoint/2010/main" val="23017385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t>
            </a:r>
            <a:r>
              <a:rPr lang="de-DE" dirty="0" err="1"/>
              <a:t>Defaultwert</a:t>
            </a:r>
            <a:r>
              <a:rPr lang="de-DE" dirty="0"/>
              <a:t> muss vor allem bei optionalen Properties gesetzt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42</a:t>
            </a:fld>
            <a:endParaRPr lang="de-DE"/>
          </a:p>
        </p:txBody>
      </p:sp>
    </p:spTree>
    <p:extLst>
      <p:ext uri="{BB962C8B-B14F-4D97-AF65-F5344CB8AC3E}">
        <p14:creationId xmlns:p14="http://schemas.microsoft.com/office/powerpoint/2010/main" val="2248125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t>
            </a:r>
            <a:r>
              <a:rPr lang="de-DE" dirty="0" err="1"/>
              <a:t>Defaultwert</a:t>
            </a:r>
            <a:r>
              <a:rPr lang="de-DE" dirty="0"/>
              <a:t> muss vor allem bei optionalen Properties gesetzt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43</a:t>
            </a:fld>
            <a:endParaRPr lang="de-DE"/>
          </a:p>
        </p:txBody>
      </p:sp>
    </p:spTree>
    <p:extLst>
      <p:ext uri="{BB962C8B-B14F-4D97-AF65-F5344CB8AC3E}">
        <p14:creationId xmlns:p14="http://schemas.microsoft.com/office/powerpoint/2010/main" val="371534813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t>
            </a:r>
            <a:r>
              <a:rPr lang="de-DE" dirty="0" err="1"/>
              <a:t>Defaultwert</a:t>
            </a:r>
            <a:r>
              <a:rPr lang="de-DE" dirty="0"/>
              <a:t> muss vor allem bei optionalen Properties gesetzt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44</a:t>
            </a:fld>
            <a:endParaRPr lang="de-DE"/>
          </a:p>
        </p:txBody>
      </p:sp>
    </p:spTree>
    <p:extLst>
      <p:ext uri="{BB962C8B-B14F-4D97-AF65-F5344CB8AC3E}">
        <p14:creationId xmlns:p14="http://schemas.microsoft.com/office/powerpoint/2010/main" val="2864493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t>
            </a:r>
            <a:r>
              <a:rPr lang="de-DE" dirty="0" err="1"/>
              <a:t>Defaultwert</a:t>
            </a:r>
            <a:r>
              <a:rPr lang="de-DE" dirty="0"/>
              <a:t> muss vor allem bei optionalen Properties gesetzt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45</a:t>
            </a:fld>
            <a:endParaRPr lang="de-DE"/>
          </a:p>
        </p:txBody>
      </p:sp>
    </p:spTree>
    <p:extLst>
      <p:ext uri="{BB962C8B-B14F-4D97-AF65-F5344CB8AC3E}">
        <p14:creationId xmlns:p14="http://schemas.microsoft.com/office/powerpoint/2010/main" val="14791348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t>
            </a:r>
            <a:r>
              <a:rPr lang="de-DE" dirty="0" err="1"/>
              <a:t>Defaultwert</a:t>
            </a:r>
            <a:r>
              <a:rPr lang="de-DE" dirty="0"/>
              <a:t> muss vor allem bei optionalen Properties gesetzt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46</a:t>
            </a:fld>
            <a:endParaRPr lang="de-DE"/>
          </a:p>
        </p:txBody>
      </p:sp>
    </p:spTree>
    <p:extLst>
      <p:ext uri="{BB962C8B-B14F-4D97-AF65-F5344CB8AC3E}">
        <p14:creationId xmlns:p14="http://schemas.microsoft.com/office/powerpoint/2010/main" val="314808758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t>
            </a:r>
            <a:r>
              <a:rPr lang="de-DE" dirty="0" err="1"/>
              <a:t>Defaultwert</a:t>
            </a:r>
            <a:r>
              <a:rPr lang="de-DE" dirty="0"/>
              <a:t> muss vor allem bei optionalen Properties gesetzt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47</a:t>
            </a:fld>
            <a:endParaRPr lang="de-DE"/>
          </a:p>
        </p:txBody>
      </p:sp>
    </p:spTree>
    <p:extLst>
      <p:ext uri="{BB962C8B-B14F-4D97-AF65-F5344CB8AC3E}">
        <p14:creationId xmlns:p14="http://schemas.microsoft.com/office/powerpoint/2010/main" val="95234643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49</a:t>
            </a:fld>
            <a:endParaRPr lang="de-DE"/>
          </a:p>
        </p:txBody>
      </p:sp>
    </p:spTree>
    <p:extLst>
      <p:ext uri="{BB962C8B-B14F-4D97-AF65-F5344CB8AC3E}">
        <p14:creationId xmlns:p14="http://schemas.microsoft.com/office/powerpoint/2010/main" val="23644435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7</a:t>
            </a:fld>
            <a:endParaRPr lang="de-DE"/>
          </a:p>
        </p:txBody>
      </p:sp>
    </p:spTree>
    <p:extLst>
      <p:ext uri="{BB962C8B-B14F-4D97-AF65-F5344CB8AC3E}">
        <p14:creationId xmlns:p14="http://schemas.microsoft.com/office/powerpoint/2010/main" val="204078385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aktuelle Index kann als zweiter Parameter neben der Variable </a:t>
            </a:r>
            <a:r>
              <a:rPr lang="de-DE" dirty="0" err="1"/>
              <a:t>framework</a:t>
            </a:r>
            <a:r>
              <a:rPr lang="de-DE" dirty="0"/>
              <a:t> deklariert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50</a:t>
            </a:fld>
            <a:endParaRPr lang="de-DE"/>
          </a:p>
        </p:txBody>
      </p:sp>
    </p:spTree>
    <p:extLst>
      <p:ext uri="{BB962C8B-B14F-4D97-AF65-F5344CB8AC3E}">
        <p14:creationId xmlns:p14="http://schemas.microsoft.com/office/powerpoint/2010/main" val="12834230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54</a:t>
            </a:fld>
            <a:endParaRPr lang="de-DE"/>
          </a:p>
        </p:txBody>
      </p:sp>
    </p:spTree>
    <p:extLst>
      <p:ext uri="{BB962C8B-B14F-4D97-AF65-F5344CB8AC3E}">
        <p14:creationId xmlns:p14="http://schemas.microsoft.com/office/powerpoint/2010/main" val="2927022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Verschachtelung von Svelte-Komponenten</a:t>
            </a:r>
          </a:p>
        </p:txBody>
      </p:sp>
      <p:sp>
        <p:nvSpPr>
          <p:cNvPr id="4" name="Foliennummernplatzhalter 3"/>
          <p:cNvSpPr>
            <a:spLocks noGrp="1"/>
          </p:cNvSpPr>
          <p:nvPr>
            <p:ph type="sldNum" sz="quarter" idx="5"/>
          </p:nvPr>
        </p:nvSpPr>
        <p:spPr/>
        <p:txBody>
          <a:bodyPr/>
          <a:lstStyle/>
          <a:p>
            <a:fld id="{458DFC14-2B13-F54E-AE42-868A439BA7CC}" type="slidenum">
              <a:rPr lang="de-DE" smtClean="0"/>
              <a:t>55</a:t>
            </a:fld>
            <a:endParaRPr lang="de-DE"/>
          </a:p>
        </p:txBody>
      </p:sp>
    </p:spTree>
    <p:extLst>
      <p:ext uri="{BB962C8B-B14F-4D97-AF65-F5344CB8AC3E}">
        <p14:creationId xmlns:p14="http://schemas.microsoft.com/office/powerpoint/2010/main" val="188369427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Compiler erzeugt aus jeder Datei mit Svelte-Endung eine reguläre JavaScript-Klasse</a:t>
            </a:r>
          </a:p>
          <a:p>
            <a:r>
              <a:rPr lang="de-DE" dirty="0"/>
              <a:t>Diese kann in andere Komponenten importiert und dort verwendet werden, entweder als Klasse oder Tag</a:t>
            </a:r>
          </a:p>
        </p:txBody>
      </p:sp>
      <p:sp>
        <p:nvSpPr>
          <p:cNvPr id="4" name="Foliennummernplatzhalter 3"/>
          <p:cNvSpPr>
            <a:spLocks noGrp="1"/>
          </p:cNvSpPr>
          <p:nvPr>
            <p:ph type="sldNum" sz="quarter" idx="5"/>
          </p:nvPr>
        </p:nvSpPr>
        <p:spPr/>
        <p:txBody>
          <a:bodyPr/>
          <a:lstStyle/>
          <a:p>
            <a:fld id="{458DFC14-2B13-F54E-AE42-868A439BA7CC}" type="slidenum">
              <a:rPr lang="de-DE" smtClean="0"/>
              <a:t>59</a:t>
            </a:fld>
            <a:endParaRPr lang="de-DE"/>
          </a:p>
        </p:txBody>
      </p:sp>
    </p:spTree>
    <p:extLst>
      <p:ext uri="{BB962C8B-B14F-4D97-AF65-F5344CB8AC3E}">
        <p14:creationId xmlns:p14="http://schemas.microsoft.com/office/powerpoint/2010/main" val="2224769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60</a:t>
            </a:fld>
            <a:endParaRPr lang="de-DE"/>
          </a:p>
        </p:txBody>
      </p:sp>
    </p:spTree>
    <p:extLst>
      <p:ext uri="{BB962C8B-B14F-4D97-AF65-F5344CB8AC3E}">
        <p14:creationId xmlns:p14="http://schemas.microsoft.com/office/powerpoint/2010/main" val="91885724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62</a:t>
            </a:fld>
            <a:endParaRPr lang="de-DE"/>
          </a:p>
        </p:txBody>
      </p:sp>
    </p:spTree>
    <p:extLst>
      <p:ext uri="{BB962C8B-B14F-4D97-AF65-F5344CB8AC3E}">
        <p14:creationId xmlns:p14="http://schemas.microsoft.com/office/powerpoint/2010/main" val="111631838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63</a:t>
            </a:fld>
            <a:endParaRPr lang="de-DE"/>
          </a:p>
        </p:txBody>
      </p:sp>
    </p:spTree>
    <p:extLst>
      <p:ext uri="{BB962C8B-B14F-4D97-AF65-F5344CB8AC3E}">
        <p14:creationId xmlns:p14="http://schemas.microsoft.com/office/powerpoint/2010/main" val="37125432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t>
            </a:r>
            <a:r>
              <a:rPr lang="de-DE" dirty="0" err="1"/>
              <a:t>Defaultwert</a:t>
            </a:r>
            <a:r>
              <a:rPr lang="de-DE" dirty="0"/>
              <a:t> muss vor allem bei optionalen Properties gesetzt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64</a:t>
            </a:fld>
            <a:endParaRPr lang="de-DE"/>
          </a:p>
        </p:txBody>
      </p:sp>
    </p:spTree>
    <p:extLst>
      <p:ext uri="{BB962C8B-B14F-4D97-AF65-F5344CB8AC3E}">
        <p14:creationId xmlns:p14="http://schemas.microsoft.com/office/powerpoint/2010/main" val="30844553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a:t>
            </a:r>
            <a:r>
              <a:rPr lang="de-DE" dirty="0" err="1"/>
              <a:t>Defaultwert</a:t>
            </a:r>
            <a:r>
              <a:rPr lang="de-DE" dirty="0"/>
              <a:t> muss vor allem bei optionalen Properties gesetzt werden</a:t>
            </a:r>
          </a:p>
        </p:txBody>
      </p:sp>
      <p:sp>
        <p:nvSpPr>
          <p:cNvPr id="4" name="Foliennummernplatzhalter 3"/>
          <p:cNvSpPr>
            <a:spLocks noGrp="1"/>
          </p:cNvSpPr>
          <p:nvPr>
            <p:ph type="sldNum" sz="quarter" idx="5"/>
          </p:nvPr>
        </p:nvSpPr>
        <p:spPr/>
        <p:txBody>
          <a:bodyPr/>
          <a:lstStyle/>
          <a:p>
            <a:fld id="{458DFC14-2B13-F54E-AE42-868A439BA7CC}" type="slidenum">
              <a:rPr lang="de-DE" smtClean="0"/>
              <a:t>65</a:t>
            </a:fld>
            <a:endParaRPr lang="de-DE"/>
          </a:p>
        </p:txBody>
      </p:sp>
    </p:spTree>
    <p:extLst>
      <p:ext uri="{BB962C8B-B14F-4D97-AF65-F5344CB8AC3E}">
        <p14:creationId xmlns:p14="http://schemas.microsoft.com/office/powerpoint/2010/main" val="258539902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von Svelte bereitgestellte Methode </a:t>
            </a:r>
            <a:r>
              <a:rPr lang="de-DE" i="1" dirty="0" err="1"/>
              <a:t>createEventDispatcher</a:t>
            </a:r>
            <a:r>
              <a:rPr lang="de-DE" dirty="0"/>
              <a:t> ist eine Factory, die ihrerseits eine Funktion erzeugt, mit der benutzerdefinierte Events ausgelöst werden können.</a:t>
            </a:r>
          </a:p>
        </p:txBody>
      </p:sp>
      <p:sp>
        <p:nvSpPr>
          <p:cNvPr id="4" name="Foliennummernplatzhalter 3"/>
          <p:cNvSpPr>
            <a:spLocks noGrp="1"/>
          </p:cNvSpPr>
          <p:nvPr>
            <p:ph type="sldNum" sz="quarter" idx="5"/>
          </p:nvPr>
        </p:nvSpPr>
        <p:spPr/>
        <p:txBody>
          <a:bodyPr/>
          <a:lstStyle/>
          <a:p>
            <a:fld id="{458DFC14-2B13-F54E-AE42-868A439BA7CC}" type="slidenum">
              <a:rPr lang="de-DE" smtClean="0"/>
              <a:t>69</a:t>
            </a:fld>
            <a:endParaRPr lang="de-DE"/>
          </a:p>
        </p:txBody>
      </p:sp>
    </p:spTree>
    <p:extLst>
      <p:ext uri="{BB962C8B-B14F-4D97-AF65-F5344CB8AC3E}">
        <p14:creationId xmlns:p14="http://schemas.microsoft.com/office/powerpoint/2010/main" val="40227075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8</a:t>
            </a:fld>
            <a:endParaRPr lang="de-DE"/>
          </a:p>
        </p:txBody>
      </p:sp>
    </p:spTree>
    <p:extLst>
      <p:ext uri="{BB962C8B-B14F-4D97-AF65-F5344CB8AC3E}">
        <p14:creationId xmlns:p14="http://schemas.microsoft.com/office/powerpoint/2010/main" val="9707713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75</a:t>
            </a:fld>
            <a:endParaRPr lang="de-DE"/>
          </a:p>
        </p:txBody>
      </p:sp>
    </p:spTree>
    <p:extLst>
      <p:ext uri="{BB962C8B-B14F-4D97-AF65-F5344CB8AC3E}">
        <p14:creationId xmlns:p14="http://schemas.microsoft.com/office/powerpoint/2010/main" val="345043531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76</a:t>
            </a:fld>
            <a:endParaRPr lang="de-DE"/>
          </a:p>
        </p:txBody>
      </p:sp>
    </p:spTree>
    <p:extLst>
      <p:ext uri="{BB962C8B-B14F-4D97-AF65-F5344CB8AC3E}">
        <p14:creationId xmlns:p14="http://schemas.microsoft.com/office/powerpoint/2010/main" val="38028972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77</a:t>
            </a:fld>
            <a:endParaRPr lang="de-DE"/>
          </a:p>
        </p:txBody>
      </p:sp>
    </p:spTree>
    <p:extLst>
      <p:ext uri="{BB962C8B-B14F-4D97-AF65-F5344CB8AC3E}">
        <p14:creationId xmlns:p14="http://schemas.microsoft.com/office/powerpoint/2010/main" val="412713355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78</a:t>
            </a:fld>
            <a:endParaRPr lang="de-DE"/>
          </a:p>
        </p:txBody>
      </p:sp>
    </p:spTree>
    <p:extLst>
      <p:ext uri="{BB962C8B-B14F-4D97-AF65-F5344CB8AC3E}">
        <p14:creationId xmlns:p14="http://schemas.microsoft.com/office/powerpoint/2010/main" val="42746122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79</a:t>
            </a:fld>
            <a:endParaRPr lang="de-DE"/>
          </a:p>
        </p:txBody>
      </p:sp>
    </p:spTree>
    <p:extLst>
      <p:ext uri="{BB962C8B-B14F-4D97-AF65-F5344CB8AC3E}">
        <p14:creationId xmlns:p14="http://schemas.microsoft.com/office/powerpoint/2010/main" val="41209753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Svelte nicht alle Elemente aktualisiert, kann ein Schlüssel angegeben werden, über welchen Svelte jedes Element eindeutig identifizieren kann. Hier bietet es sich an die Objekt-ID zu verwenden. </a:t>
            </a:r>
          </a:p>
        </p:txBody>
      </p:sp>
      <p:sp>
        <p:nvSpPr>
          <p:cNvPr id="4" name="Foliennummernplatzhalter 3"/>
          <p:cNvSpPr>
            <a:spLocks noGrp="1"/>
          </p:cNvSpPr>
          <p:nvPr>
            <p:ph type="sldNum" sz="quarter" idx="5"/>
          </p:nvPr>
        </p:nvSpPr>
        <p:spPr/>
        <p:txBody>
          <a:bodyPr/>
          <a:lstStyle/>
          <a:p>
            <a:fld id="{458DFC14-2B13-F54E-AE42-868A439BA7CC}" type="slidenum">
              <a:rPr lang="de-DE" smtClean="0"/>
              <a:t>80</a:t>
            </a:fld>
            <a:endParaRPr lang="de-DE"/>
          </a:p>
        </p:txBody>
      </p:sp>
    </p:spTree>
    <p:extLst>
      <p:ext uri="{BB962C8B-B14F-4D97-AF65-F5344CB8AC3E}">
        <p14:creationId xmlns:p14="http://schemas.microsoft.com/office/powerpoint/2010/main" val="25665315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Damit Svelte nicht alle Elemente aktualisiert, kann ein Schlüssel angegeben werden, über welchen Svelte jedes Element eindeutig identifizieren kann. Hier bietet es sich an die Objekt-ID zu verwenden. </a:t>
            </a:r>
          </a:p>
        </p:txBody>
      </p:sp>
      <p:sp>
        <p:nvSpPr>
          <p:cNvPr id="4" name="Foliennummernplatzhalter 3"/>
          <p:cNvSpPr>
            <a:spLocks noGrp="1"/>
          </p:cNvSpPr>
          <p:nvPr>
            <p:ph type="sldNum" sz="quarter" idx="5"/>
          </p:nvPr>
        </p:nvSpPr>
        <p:spPr/>
        <p:txBody>
          <a:bodyPr/>
          <a:lstStyle/>
          <a:p>
            <a:fld id="{458DFC14-2B13-F54E-AE42-868A439BA7CC}" type="slidenum">
              <a:rPr lang="de-DE" smtClean="0"/>
              <a:t>81</a:t>
            </a:fld>
            <a:endParaRPr lang="de-DE"/>
          </a:p>
        </p:txBody>
      </p:sp>
    </p:spTree>
    <p:extLst>
      <p:ext uri="{BB962C8B-B14F-4D97-AF65-F5344CB8AC3E}">
        <p14:creationId xmlns:p14="http://schemas.microsoft.com/office/powerpoint/2010/main" val="1955635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98</a:t>
            </a:fld>
            <a:endParaRPr lang="de-DE"/>
          </a:p>
        </p:txBody>
      </p:sp>
    </p:spTree>
    <p:extLst>
      <p:ext uri="{BB962C8B-B14F-4D97-AF65-F5344CB8AC3E}">
        <p14:creationId xmlns:p14="http://schemas.microsoft.com/office/powerpoint/2010/main" val="115160655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99</a:t>
            </a:fld>
            <a:endParaRPr lang="de-DE"/>
          </a:p>
        </p:txBody>
      </p:sp>
    </p:spTree>
    <p:extLst>
      <p:ext uri="{BB962C8B-B14F-4D97-AF65-F5344CB8AC3E}">
        <p14:creationId xmlns:p14="http://schemas.microsoft.com/office/powerpoint/2010/main" val="379827593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100</a:t>
            </a:fld>
            <a:endParaRPr lang="de-DE"/>
          </a:p>
        </p:txBody>
      </p:sp>
    </p:spTree>
    <p:extLst>
      <p:ext uri="{BB962C8B-B14F-4D97-AF65-F5344CB8AC3E}">
        <p14:creationId xmlns:p14="http://schemas.microsoft.com/office/powerpoint/2010/main" val="26665225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10</a:t>
            </a:fld>
            <a:endParaRPr lang="de-DE"/>
          </a:p>
        </p:txBody>
      </p:sp>
    </p:spTree>
    <p:extLst>
      <p:ext uri="{BB962C8B-B14F-4D97-AF65-F5344CB8AC3E}">
        <p14:creationId xmlns:p14="http://schemas.microsoft.com/office/powerpoint/2010/main" val="148095913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Jede Komponente in Svelte hat einen Lebenszyklus. Er beginnt, wenn die Komponente gebaut und endet, wenn sie zerstört bzw. entfernt wird.</a:t>
            </a:r>
          </a:p>
        </p:txBody>
      </p:sp>
      <p:sp>
        <p:nvSpPr>
          <p:cNvPr id="4" name="Foliennummernplatzhalter 3"/>
          <p:cNvSpPr>
            <a:spLocks noGrp="1"/>
          </p:cNvSpPr>
          <p:nvPr>
            <p:ph type="sldNum" sz="quarter" idx="5"/>
          </p:nvPr>
        </p:nvSpPr>
        <p:spPr/>
        <p:txBody>
          <a:bodyPr/>
          <a:lstStyle/>
          <a:p>
            <a:fld id="{458DFC14-2B13-F54E-AE42-868A439BA7CC}" type="slidenum">
              <a:rPr lang="de-DE" smtClean="0"/>
              <a:t>101</a:t>
            </a:fld>
            <a:endParaRPr lang="de-DE"/>
          </a:p>
        </p:txBody>
      </p:sp>
    </p:spTree>
    <p:extLst>
      <p:ext uri="{BB962C8B-B14F-4D97-AF65-F5344CB8AC3E}">
        <p14:creationId xmlns:p14="http://schemas.microsoft.com/office/powerpoint/2010/main" val="59427449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der Funktion </a:t>
            </a:r>
            <a:r>
              <a:rPr lang="de-DE" dirty="0" err="1"/>
              <a:t>onMount</a:t>
            </a:r>
            <a:r>
              <a:rPr lang="de-DE" dirty="0"/>
              <a:t> wird ein Callback festgelegt, der genau dann zur Ausführung kommt, wenn die Component in das DOM eingebunden wurde. Liefert ein solcher Callback selbst eine Funktion zurück, dann wird diese beim Zerstören der Component ausgeführt.</a:t>
            </a:r>
          </a:p>
        </p:txBody>
      </p:sp>
      <p:sp>
        <p:nvSpPr>
          <p:cNvPr id="4" name="Foliennummernplatzhalter 3"/>
          <p:cNvSpPr>
            <a:spLocks noGrp="1"/>
          </p:cNvSpPr>
          <p:nvPr>
            <p:ph type="sldNum" sz="quarter" idx="5"/>
          </p:nvPr>
        </p:nvSpPr>
        <p:spPr/>
        <p:txBody>
          <a:bodyPr/>
          <a:lstStyle/>
          <a:p>
            <a:fld id="{458DFC14-2B13-F54E-AE42-868A439BA7CC}" type="slidenum">
              <a:rPr lang="de-DE" smtClean="0"/>
              <a:t>102</a:t>
            </a:fld>
            <a:endParaRPr lang="de-DE"/>
          </a:p>
        </p:txBody>
      </p:sp>
    </p:spTree>
    <p:extLst>
      <p:ext uri="{BB962C8B-B14F-4D97-AF65-F5344CB8AC3E}">
        <p14:creationId xmlns:p14="http://schemas.microsoft.com/office/powerpoint/2010/main" val="155713641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der Funktion </a:t>
            </a:r>
            <a:r>
              <a:rPr lang="de-DE" dirty="0" err="1"/>
              <a:t>onMount</a:t>
            </a:r>
            <a:r>
              <a:rPr lang="de-DE" dirty="0"/>
              <a:t> wird ein Callback festgelegt, der genau dann zur Ausführung kommt, wenn die Component in das DOM eingebunden wurde. Liefert ein solcher Callback selbst eine Funktion zurück, dann wird diese beim Zerstören der Component ausgeführt.</a:t>
            </a:r>
          </a:p>
        </p:txBody>
      </p:sp>
      <p:sp>
        <p:nvSpPr>
          <p:cNvPr id="4" name="Foliennummernplatzhalter 3"/>
          <p:cNvSpPr>
            <a:spLocks noGrp="1"/>
          </p:cNvSpPr>
          <p:nvPr>
            <p:ph type="sldNum" sz="quarter" idx="5"/>
          </p:nvPr>
        </p:nvSpPr>
        <p:spPr/>
        <p:txBody>
          <a:bodyPr/>
          <a:lstStyle/>
          <a:p>
            <a:fld id="{458DFC14-2B13-F54E-AE42-868A439BA7CC}" type="slidenum">
              <a:rPr lang="de-DE" smtClean="0"/>
              <a:t>103</a:t>
            </a:fld>
            <a:endParaRPr lang="de-DE"/>
          </a:p>
        </p:txBody>
      </p:sp>
    </p:spTree>
    <p:extLst>
      <p:ext uri="{BB962C8B-B14F-4D97-AF65-F5344CB8AC3E}">
        <p14:creationId xmlns:p14="http://schemas.microsoft.com/office/powerpoint/2010/main" val="24091679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Liefert ein solcher Callback selbst eine Funktion zurück, dann wird diese beim Zerstören der Component ausgeführt.</a:t>
            </a:r>
          </a:p>
        </p:txBody>
      </p:sp>
      <p:sp>
        <p:nvSpPr>
          <p:cNvPr id="4" name="Foliennummernplatzhalter 3"/>
          <p:cNvSpPr>
            <a:spLocks noGrp="1"/>
          </p:cNvSpPr>
          <p:nvPr>
            <p:ph type="sldNum" sz="quarter" idx="5"/>
          </p:nvPr>
        </p:nvSpPr>
        <p:spPr/>
        <p:txBody>
          <a:bodyPr/>
          <a:lstStyle/>
          <a:p>
            <a:fld id="{458DFC14-2B13-F54E-AE42-868A439BA7CC}" type="slidenum">
              <a:rPr lang="de-DE" smtClean="0"/>
              <a:t>104</a:t>
            </a:fld>
            <a:endParaRPr lang="de-DE"/>
          </a:p>
        </p:txBody>
      </p:sp>
    </p:spTree>
    <p:extLst>
      <p:ext uri="{BB962C8B-B14F-4D97-AF65-F5344CB8AC3E}">
        <p14:creationId xmlns:p14="http://schemas.microsoft.com/office/powerpoint/2010/main" val="40195759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Mit der Funktion </a:t>
            </a:r>
            <a:r>
              <a:rPr lang="de-DE" dirty="0" err="1"/>
              <a:t>onMount</a:t>
            </a:r>
            <a:r>
              <a:rPr lang="de-DE" dirty="0"/>
              <a:t> wird ein Callback festgelegt, der genau dann zur Ausführung kommt, wenn die Component in das DOM eingebunden wurde. Liefert ein solcher Callback selbst eine Funktion zurück, dann wird diese beim Zerstören der Component ausgeführt.</a:t>
            </a:r>
          </a:p>
        </p:txBody>
      </p:sp>
      <p:sp>
        <p:nvSpPr>
          <p:cNvPr id="4" name="Foliennummernplatzhalter 3"/>
          <p:cNvSpPr>
            <a:spLocks noGrp="1"/>
          </p:cNvSpPr>
          <p:nvPr>
            <p:ph type="sldNum" sz="quarter" idx="5"/>
          </p:nvPr>
        </p:nvSpPr>
        <p:spPr/>
        <p:txBody>
          <a:bodyPr/>
          <a:lstStyle/>
          <a:p>
            <a:fld id="{458DFC14-2B13-F54E-AE42-868A439BA7CC}" type="slidenum">
              <a:rPr lang="de-DE" smtClean="0"/>
              <a:t>105</a:t>
            </a:fld>
            <a:endParaRPr lang="de-DE"/>
          </a:p>
        </p:txBody>
      </p:sp>
    </p:spTree>
    <p:extLst>
      <p:ext uri="{BB962C8B-B14F-4D97-AF65-F5344CB8AC3E}">
        <p14:creationId xmlns:p14="http://schemas.microsoft.com/office/powerpoint/2010/main" val="371577220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106</a:t>
            </a:fld>
            <a:endParaRPr lang="de-DE"/>
          </a:p>
        </p:txBody>
      </p:sp>
    </p:spTree>
    <p:extLst>
      <p:ext uri="{BB962C8B-B14F-4D97-AF65-F5344CB8AC3E}">
        <p14:creationId xmlns:p14="http://schemas.microsoft.com/office/powerpoint/2010/main" val="131385604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107</a:t>
            </a:fld>
            <a:endParaRPr lang="de-DE"/>
          </a:p>
        </p:txBody>
      </p:sp>
    </p:spTree>
    <p:extLst>
      <p:ext uri="{BB962C8B-B14F-4D97-AF65-F5344CB8AC3E}">
        <p14:creationId xmlns:p14="http://schemas.microsoft.com/office/powerpoint/2010/main" val="418167856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Der in </a:t>
            </a:r>
            <a:r>
              <a:rPr lang="de-DE" dirty="0" err="1"/>
              <a:t>beforeUpdate</a:t>
            </a:r>
            <a:r>
              <a:rPr lang="de-DE" dirty="0"/>
              <a:t> angegebene Callback wird bei jeder State-Änderung unmittelbar vor Aktualisierung der Component im DOM ausgeführt. Der Callback in </a:t>
            </a:r>
            <a:r>
              <a:rPr lang="de-DE" dirty="0" err="1"/>
              <a:t>afterUpdate</a:t>
            </a:r>
            <a:r>
              <a:rPr lang="de-DE" dirty="0"/>
              <a:t> hingegen unmittelbar danach. Beide </a:t>
            </a:r>
            <a:r>
              <a:rPr lang="de-DE" dirty="0" err="1"/>
              <a:t>Callbacks</a:t>
            </a:r>
            <a:r>
              <a:rPr lang="de-DE" dirty="0"/>
              <a:t> werden das erste Mal vor </a:t>
            </a:r>
            <a:r>
              <a:rPr lang="de-DE" dirty="0" err="1"/>
              <a:t>onMount</a:t>
            </a:r>
            <a:r>
              <a:rPr lang="de-DE" dirty="0"/>
              <a:t> ausgeführt!</a:t>
            </a:r>
          </a:p>
        </p:txBody>
      </p:sp>
      <p:sp>
        <p:nvSpPr>
          <p:cNvPr id="4" name="Foliennummernplatzhalter 3"/>
          <p:cNvSpPr>
            <a:spLocks noGrp="1"/>
          </p:cNvSpPr>
          <p:nvPr>
            <p:ph type="sldNum" sz="quarter" idx="5"/>
          </p:nvPr>
        </p:nvSpPr>
        <p:spPr/>
        <p:txBody>
          <a:bodyPr/>
          <a:lstStyle/>
          <a:p>
            <a:fld id="{458DFC14-2B13-F54E-AE42-868A439BA7CC}" type="slidenum">
              <a:rPr lang="de-DE" smtClean="0"/>
              <a:t>108</a:t>
            </a:fld>
            <a:endParaRPr lang="de-DE"/>
          </a:p>
        </p:txBody>
      </p:sp>
    </p:spTree>
    <p:extLst>
      <p:ext uri="{BB962C8B-B14F-4D97-AF65-F5344CB8AC3E}">
        <p14:creationId xmlns:p14="http://schemas.microsoft.com/office/powerpoint/2010/main" val="122162699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Ein Anwendungsfall für diese beiden </a:t>
            </a:r>
            <a:r>
              <a:rPr lang="de-DE" dirty="0" err="1"/>
              <a:t>Callbacks</a:t>
            </a:r>
            <a:r>
              <a:rPr lang="de-DE" dirty="0"/>
              <a:t> könnte z.B. die Ermittlung und Anpassung der aktuellen </a:t>
            </a:r>
            <a:r>
              <a:rPr lang="de-DE" dirty="0" err="1"/>
              <a:t>Scrollposition</a:t>
            </a:r>
            <a:r>
              <a:rPr lang="de-DE" dirty="0"/>
              <a:t> sein. Im </a:t>
            </a:r>
            <a:r>
              <a:rPr lang="de-DE" dirty="0" err="1"/>
              <a:t>beforeUpdate</a:t>
            </a:r>
            <a:r>
              <a:rPr lang="de-DE" dirty="0"/>
              <a:t>-Callback würde man ermitteln, ob die aktuelle </a:t>
            </a:r>
            <a:r>
              <a:rPr lang="de-DE" dirty="0" err="1"/>
              <a:t>Scrollposition</a:t>
            </a:r>
            <a:r>
              <a:rPr lang="de-DE" dirty="0"/>
              <a:t> für die Anzeige eines neuen Elements ausreiche und anhand dieser Information im </a:t>
            </a:r>
            <a:r>
              <a:rPr lang="de-DE" dirty="0" err="1"/>
              <a:t>afterUpdate</a:t>
            </a:r>
            <a:r>
              <a:rPr lang="de-DE" dirty="0"/>
              <a:t>-Callback entweder auf der aktuellen Position verbleiben oder zum neuen Element scrollen.</a:t>
            </a:r>
          </a:p>
        </p:txBody>
      </p:sp>
      <p:sp>
        <p:nvSpPr>
          <p:cNvPr id="4" name="Foliennummernplatzhalter 3"/>
          <p:cNvSpPr>
            <a:spLocks noGrp="1"/>
          </p:cNvSpPr>
          <p:nvPr>
            <p:ph type="sldNum" sz="quarter" idx="5"/>
          </p:nvPr>
        </p:nvSpPr>
        <p:spPr/>
        <p:txBody>
          <a:bodyPr/>
          <a:lstStyle/>
          <a:p>
            <a:fld id="{458DFC14-2B13-F54E-AE42-868A439BA7CC}" type="slidenum">
              <a:rPr lang="de-DE" smtClean="0"/>
              <a:t>109</a:t>
            </a:fld>
            <a:endParaRPr lang="de-DE"/>
          </a:p>
        </p:txBody>
      </p:sp>
    </p:spTree>
    <p:extLst>
      <p:ext uri="{BB962C8B-B14F-4D97-AF65-F5344CB8AC3E}">
        <p14:creationId xmlns:p14="http://schemas.microsoft.com/office/powerpoint/2010/main" val="24278621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Im Gegensatz zu anderen </a:t>
            </a:r>
            <a:r>
              <a:rPr lang="de-DE" dirty="0" err="1"/>
              <a:t>Lifecycle</a:t>
            </a:r>
            <a:r>
              <a:rPr lang="de-DE" dirty="0"/>
              <a:t>-Funktionen kann tick jederzeit aufgerufen werden. Diese Funktion liefert einen </a:t>
            </a:r>
            <a:r>
              <a:rPr lang="de-DE" dirty="0" err="1"/>
              <a:t>Promise</a:t>
            </a:r>
            <a:r>
              <a:rPr lang="de-DE" dirty="0"/>
              <a:t> zurück, der dann aufgelöst wird, wenn die nächste ausstehende State-Änderung angewandt wurde oder im nächsten Mikrotask, wenn keine Änderungen anstehen.</a:t>
            </a:r>
          </a:p>
        </p:txBody>
      </p:sp>
      <p:sp>
        <p:nvSpPr>
          <p:cNvPr id="4" name="Foliennummernplatzhalter 3"/>
          <p:cNvSpPr>
            <a:spLocks noGrp="1"/>
          </p:cNvSpPr>
          <p:nvPr>
            <p:ph type="sldNum" sz="quarter" idx="5"/>
          </p:nvPr>
        </p:nvSpPr>
        <p:spPr/>
        <p:txBody>
          <a:bodyPr/>
          <a:lstStyle/>
          <a:p>
            <a:fld id="{458DFC14-2B13-F54E-AE42-868A439BA7CC}" type="slidenum">
              <a:rPr lang="de-DE" smtClean="0"/>
              <a:t>110</a:t>
            </a:fld>
            <a:endParaRPr lang="de-DE"/>
          </a:p>
        </p:txBody>
      </p:sp>
    </p:spTree>
    <p:extLst>
      <p:ext uri="{BB962C8B-B14F-4D97-AF65-F5344CB8AC3E}">
        <p14:creationId xmlns:p14="http://schemas.microsoft.com/office/powerpoint/2010/main" val="1915783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err="1"/>
              <a:t>Degit</a:t>
            </a:r>
            <a:r>
              <a:rPr lang="de-DE" dirty="0"/>
              <a:t> ist ein Projekt </a:t>
            </a:r>
            <a:r>
              <a:rPr lang="de-DE" dirty="0" err="1"/>
              <a:t>Scaffolding</a:t>
            </a:r>
            <a:r>
              <a:rPr lang="de-DE" dirty="0"/>
              <a:t> Tool, entwickelt vom Rich Harris (Svelte Entwickler).</a:t>
            </a:r>
          </a:p>
          <a:p>
            <a:r>
              <a:rPr lang="de-DE" dirty="0"/>
              <a:t>Es funktioniert ähnlich wir </a:t>
            </a:r>
            <a:r>
              <a:rPr lang="de-DE" dirty="0" err="1"/>
              <a:t>git</a:t>
            </a:r>
            <a:r>
              <a:rPr lang="de-DE" dirty="0"/>
              <a:t> </a:t>
            </a:r>
            <a:r>
              <a:rPr lang="de-DE" dirty="0" err="1"/>
              <a:t>clone</a:t>
            </a:r>
            <a:r>
              <a:rPr lang="de-DE" dirty="0"/>
              <a:t>. nur mit dem Unterschied, dass hier keine </a:t>
            </a:r>
            <a:r>
              <a:rPr lang="de-DE" dirty="0" err="1"/>
              <a:t>Hystory</a:t>
            </a:r>
            <a:r>
              <a:rPr lang="de-DE" dirty="0"/>
              <a:t>-Einträge geladen werden. </a:t>
            </a:r>
          </a:p>
        </p:txBody>
      </p:sp>
      <p:sp>
        <p:nvSpPr>
          <p:cNvPr id="4" name="Foliennummernplatzhalter 3"/>
          <p:cNvSpPr>
            <a:spLocks noGrp="1"/>
          </p:cNvSpPr>
          <p:nvPr>
            <p:ph type="sldNum" sz="quarter" idx="5"/>
          </p:nvPr>
        </p:nvSpPr>
        <p:spPr/>
        <p:txBody>
          <a:bodyPr/>
          <a:lstStyle/>
          <a:p>
            <a:fld id="{458DFC14-2B13-F54E-AE42-868A439BA7CC}" type="slidenum">
              <a:rPr lang="de-DE" smtClean="0"/>
              <a:t>11</a:t>
            </a:fld>
            <a:endParaRPr lang="de-DE"/>
          </a:p>
        </p:txBody>
      </p:sp>
    </p:spTree>
    <p:extLst>
      <p:ext uri="{BB962C8B-B14F-4D97-AF65-F5344CB8AC3E}">
        <p14:creationId xmlns:p14="http://schemas.microsoft.com/office/powerpoint/2010/main" val="393222250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111</a:t>
            </a:fld>
            <a:endParaRPr lang="de-DE"/>
          </a:p>
        </p:txBody>
      </p:sp>
    </p:spTree>
    <p:extLst>
      <p:ext uri="{BB962C8B-B14F-4D97-AF65-F5344CB8AC3E}">
        <p14:creationId xmlns:p14="http://schemas.microsoft.com/office/powerpoint/2010/main" val="29985718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13</a:t>
            </a:fld>
            <a:endParaRPr lang="de-DE"/>
          </a:p>
        </p:txBody>
      </p:sp>
    </p:spTree>
    <p:extLst>
      <p:ext uri="{BB962C8B-B14F-4D97-AF65-F5344CB8AC3E}">
        <p14:creationId xmlns:p14="http://schemas.microsoft.com/office/powerpoint/2010/main" val="41260160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
        <p:nvSpPr>
          <p:cNvPr id="4" name="Foliennummernplatzhalter 3"/>
          <p:cNvSpPr>
            <a:spLocks noGrp="1"/>
          </p:cNvSpPr>
          <p:nvPr>
            <p:ph type="sldNum" sz="quarter" idx="5"/>
          </p:nvPr>
        </p:nvSpPr>
        <p:spPr/>
        <p:txBody>
          <a:bodyPr/>
          <a:lstStyle/>
          <a:p>
            <a:fld id="{458DFC14-2B13-F54E-AE42-868A439BA7CC}" type="slidenum">
              <a:rPr lang="de-DE" smtClean="0"/>
              <a:t>14</a:t>
            </a:fld>
            <a:endParaRPr lang="de-DE"/>
          </a:p>
        </p:txBody>
      </p:sp>
    </p:spTree>
    <p:extLst>
      <p:ext uri="{BB962C8B-B14F-4D97-AF65-F5344CB8AC3E}">
        <p14:creationId xmlns:p14="http://schemas.microsoft.com/office/powerpoint/2010/main" val="37126044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3D5E83E-D8BC-5749-9271-C75417DAB759}"/>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4D6F6B9B-D7AA-074D-9590-6BB2DBEEF40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7397401E-104D-B040-A7A0-72640ECBDFFC}"/>
              </a:ext>
            </a:extLst>
          </p:cNvPr>
          <p:cNvSpPr>
            <a:spLocks noGrp="1"/>
          </p:cNvSpPr>
          <p:nvPr>
            <p:ph type="dt" sz="half" idx="10"/>
          </p:nvPr>
        </p:nvSpPr>
        <p:spPr/>
        <p:txBody>
          <a:bodyPr/>
          <a:lstStyle/>
          <a:p>
            <a:fld id="{36C62591-8C5E-744D-B71F-246DE4846BB8}" type="datetimeFigureOut">
              <a:rPr lang="de-DE" smtClean="0"/>
              <a:t>09.10.19</a:t>
            </a:fld>
            <a:endParaRPr lang="de-DE"/>
          </a:p>
        </p:txBody>
      </p:sp>
      <p:sp>
        <p:nvSpPr>
          <p:cNvPr id="5" name="Fußzeilenplatzhalter 4">
            <a:extLst>
              <a:ext uri="{FF2B5EF4-FFF2-40B4-BE49-F238E27FC236}">
                <a16:creationId xmlns:a16="http://schemas.microsoft.com/office/drawing/2014/main" id="{3759E5A7-B69E-5E4C-AAE1-2F76DC349D4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62A71F2A-C936-8F48-85AB-BF1DC4CA0DAC}"/>
              </a:ext>
            </a:extLst>
          </p:cNvPr>
          <p:cNvSpPr>
            <a:spLocks noGrp="1"/>
          </p:cNvSpPr>
          <p:nvPr>
            <p:ph type="sldNum" sz="quarter" idx="12"/>
          </p:nvPr>
        </p:nvSpPr>
        <p:spPr/>
        <p:txBody>
          <a:bodyPr/>
          <a:lstStyle/>
          <a:p>
            <a:fld id="{8833042E-147F-D642-B7B9-CE116DC00460}" type="slidenum">
              <a:rPr lang="de-DE" smtClean="0"/>
              <a:t>‹Nr.›</a:t>
            </a:fld>
            <a:endParaRPr lang="de-DE"/>
          </a:p>
        </p:txBody>
      </p:sp>
    </p:spTree>
    <p:extLst>
      <p:ext uri="{BB962C8B-B14F-4D97-AF65-F5344CB8AC3E}">
        <p14:creationId xmlns:p14="http://schemas.microsoft.com/office/powerpoint/2010/main" val="21513455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7F34F6C-4E69-5D41-BF14-40CD12A52A55}"/>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5F71158F-1281-BA41-95E6-73729A9C464E}"/>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0E37765F-7306-EC4E-8044-2CB9CE876726}"/>
              </a:ext>
            </a:extLst>
          </p:cNvPr>
          <p:cNvSpPr>
            <a:spLocks noGrp="1"/>
          </p:cNvSpPr>
          <p:nvPr>
            <p:ph type="dt" sz="half" idx="10"/>
          </p:nvPr>
        </p:nvSpPr>
        <p:spPr/>
        <p:txBody>
          <a:bodyPr/>
          <a:lstStyle/>
          <a:p>
            <a:fld id="{36C62591-8C5E-744D-B71F-246DE4846BB8}" type="datetimeFigureOut">
              <a:rPr lang="de-DE" smtClean="0"/>
              <a:t>09.10.19</a:t>
            </a:fld>
            <a:endParaRPr lang="de-DE"/>
          </a:p>
        </p:txBody>
      </p:sp>
      <p:sp>
        <p:nvSpPr>
          <p:cNvPr id="5" name="Fußzeilenplatzhalter 4">
            <a:extLst>
              <a:ext uri="{FF2B5EF4-FFF2-40B4-BE49-F238E27FC236}">
                <a16:creationId xmlns:a16="http://schemas.microsoft.com/office/drawing/2014/main" id="{0592F0C4-93B7-2440-AF9E-9316C7C9CB29}"/>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FF0CC581-FA2A-9D48-9A53-FC0080E693E3}"/>
              </a:ext>
            </a:extLst>
          </p:cNvPr>
          <p:cNvSpPr>
            <a:spLocks noGrp="1"/>
          </p:cNvSpPr>
          <p:nvPr>
            <p:ph type="sldNum" sz="quarter" idx="12"/>
          </p:nvPr>
        </p:nvSpPr>
        <p:spPr/>
        <p:txBody>
          <a:bodyPr/>
          <a:lstStyle/>
          <a:p>
            <a:fld id="{8833042E-147F-D642-B7B9-CE116DC00460}" type="slidenum">
              <a:rPr lang="de-DE" smtClean="0"/>
              <a:t>‹Nr.›</a:t>
            </a:fld>
            <a:endParaRPr lang="de-DE"/>
          </a:p>
        </p:txBody>
      </p:sp>
    </p:spTree>
    <p:extLst>
      <p:ext uri="{BB962C8B-B14F-4D97-AF65-F5344CB8AC3E}">
        <p14:creationId xmlns:p14="http://schemas.microsoft.com/office/powerpoint/2010/main" val="1270910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74249997-B953-8944-9ECE-2414FFC5384F}"/>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E092DB17-1830-8B4E-BB51-D76C78C2015F}"/>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ED3440-67F4-AE4E-A007-93109F8A8C1E}"/>
              </a:ext>
            </a:extLst>
          </p:cNvPr>
          <p:cNvSpPr>
            <a:spLocks noGrp="1"/>
          </p:cNvSpPr>
          <p:nvPr>
            <p:ph type="dt" sz="half" idx="10"/>
          </p:nvPr>
        </p:nvSpPr>
        <p:spPr/>
        <p:txBody>
          <a:bodyPr/>
          <a:lstStyle/>
          <a:p>
            <a:fld id="{36C62591-8C5E-744D-B71F-246DE4846BB8}" type="datetimeFigureOut">
              <a:rPr lang="de-DE" smtClean="0"/>
              <a:t>09.10.19</a:t>
            </a:fld>
            <a:endParaRPr lang="de-DE"/>
          </a:p>
        </p:txBody>
      </p:sp>
      <p:sp>
        <p:nvSpPr>
          <p:cNvPr id="5" name="Fußzeilenplatzhalter 4">
            <a:extLst>
              <a:ext uri="{FF2B5EF4-FFF2-40B4-BE49-F238E27FC236}">
                <a16:creationId xmlns:a16="http://schemas.microsoft.com/office/drawing/2014/main" id="{DB3BCA78-0C86-6C41-82CA-0219C02AC0BE}"/>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2FB0B96-25EE-134A-AD6B-993706D18719}"/>
              </a:ext>
            </a:extLst>
          </p:cNvPr>
          <p:cNvSpPr>
            <a:spLocks noGrp="1"/>
          </p:cNvSpPr>
          <p:nvPr>
            <p:ph type="sldNum" sz="quarter" idx="12"/>
          </p:nvPr>
        </p:nvSpPr>
        <p:spPr/>
        <p:txBody>
          <a:bodyPr/>
          <a:lstStyle/>
          <a:p>
            <a:fld id="{8833042E-147F-D642-B7B9-CE116DC00460}" type="slidenum">
              <a:rPr lang="de-DE" smtClean="0"/>
              <a:t>‹Nr.›</a:t>
            </a:fld>
            <a:endParaRPr lang="de-DE"/>
          </a:p>
        </p:txBody>
      </p:sp>
    </p:spTree>
    <p:extLst>
      <p:ext uri="{BB962C8B-B14F-4D97-AF65-F5344CB8AC3E}">
        <p14:creationId xmlns:p14="http://schemas.microsoft.com/office/powerpoint/2010/main" val="18754209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FF8F9B3-265D-1C4E-8FC0-2B23EEBDF742}"/>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91BF169A-8A23-7A41-BED8-B2DDE9180BE2}"/>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17A39151-9F47-404B-9398-0975BEEDAB4D}"/>
              </a:ext>
            </a:extLst>
          </p:cNvPr>
          <p:cNvSpPr>
            <a:spLocks noGrp="1"/>
          </p:cNvSpPr>
          <p:nvPr>
            <p:ph type="dt" sz="half" idx="10"/>
          </p:nvPr>
        </p:nvSpPr>
        <p:spPr/>
        <p:txBody>
          <a:bodyPr/>
          <a:lstStyle/>
          <a:p>
            <a:fld id="{36C62591-8C5E-744D-B71F-246DE4846BB8}" type="datetimeFigureOut">
              <a:rPr lang="de-DE" smtClean="0"/>
              <a:t>09.10.19</a:t>
            </a:fld>
            <a:endParaRPr lang="de-DE"/>
          </a:p>
        </p:txBody>
      </p:sp>
      <p:sp>
        <p:nvSpPr>
          <p:cNvPr id="5" name="Fußzeilenplatzhalter 4">
            <a:extLst>
              <a:ext uri="{FF2B5EF4-FFF2-40B4-BE49-F238E27FC236}">
                <a16:creationId xmlns:a16="http://schemas.microsoft.com/office/drawing/2014/main" id="{6C940B8F-BD34-2648-9A5A-521D5E40217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80E93892-054C-6E4F-955D-8E8333225693}"/>
              </a:ext>
            </a:extLst>
          </p:cNvPr>
          <p:cNvSpPr>
            <a:spLocks noGrp="1"/>
          </p:cNvSpPr>
          <p:nvPr>
            <p:ph type="sldNum" sz="quarter" idx="12"/>
          </p:nvPr>
        </p:nvSpPr>
        <p:spPr/>
        <p:txBody>
          <a:bodyPr/>
          <a:lstStyle/>
          <a:p>
            <a:fld id="{8833042E-147F-D642-B7B9-CE116DC00460}" type="slidenum">
              <a:rPr lang="de-DE" smtClean="0"/>
              <a:t>‹Nr.›</a:t>
            </a:fld>
            <a:endParaRPr lang="de-DE"/>
          </a:p>
        </p:txBody>
      </p:sp>
    </p:spTree>
    <p:extLst>
      <p:ext uri="{BB962C8B-B14F-4D97-AF65-F5344CB8AC3E}">
        <p14:creationId xmlns:p14="http://schemas.microsoft.com/office/powerpoint/2010/main" val="18887633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04DBD12-3E5E-9E4B-9704-B092510431D9}"/>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25F5E2F8-0898-2F4C-B4B0-38D8B459B4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FEA1F620-B4E9-4E47-94D3-691D57D759AA}"/>
              </a:ext>
            </a:extLst>
          </p:cNvPr>
          <p:cNvSpPr>
            <a:spLocks noGrp="1"/>
          </p:cNvSpPr>
          <p:nvPr>
            <p:ph type="dt" sz="half" idx="10"/>
          </p:nvPr>
        </p:nvSpPr>
        <p:spPr/>
        <p:txBody>
          <a:bodyPr/>
          <a:lstStyle/>
          <a:p>
            <a:fld id="{36C62591-8C5E-744D-B71F-246DE4846BB8}" type="datetimeFigureOut">
              <a:rPr lang="de-DE" smtClean="0"/>
              <a:t>09.10.19</a:t>
            </a:fld>
            <a:endParaRPr lang="de-DE"/>
          </a:p>
        </p:txBody>
      </p:sp>
      <p:sp>
        <p:nvSpPr>
          <p:cNvPr id="5" name="Fußzeilenplatzhalter 4">
            <a:extLst>
              <a:ext uri="{FF2B5EF4-FFF2-40B4-BE49-F238E27FC236}">
                <a16:creationId xmlns:a16="http://schemas.microsoft.com/office/drawing/2014/main" id="{D731F3C2-4767-B64F-A180-3884FD6AF83C}"/>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4EAABEF-9C23-B744-8432-90258D7C6535}"/>
              </a:ext>
            </a:extLst>
          </p:cNvPr>
          <p:cNvSpPr>
            <a:spLocks noGrp="1"/>
          </p:cNvSpPr>
          <p:nvPr>
            <p:ph type="sldNum" sz="quarter" idx="12"/>
          </p:nvPr>
        </p:nvSpPr>
        <p:spPr/>
        <p:txBody>
          <a:bodyPr/>
          <a:lstStyle/>
          <a:p>
            <a:fld id="{8833042E-147F-D642-B7B9-CE116DC00460}" type="slidenum">
              <a:rPr lang="de-DE" smtClean="0"/>
              <a:t>‹Nr.›</a:t>
            </a:fld>
            <a:endParaRPr lang="de-DE"/>
          </a:p>
        </p:txBody>
      </p:sp>
    </p:spTree>
    <p:extLst>
      <p:ext uri="{BB962C8B-B14F-4D97-AF65-F5344CB8AC3E}">
        <p14:creationId xmlns:p14="http://schemas.microsoft.com/office/powerpoint/2010/main" val="61835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A362C69-336F-8846-9527-47D552409A97}"/>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326A7840-EA99-7143-B81A-F2BF14516A02}"/>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427E8926-2361-164B-9C29-B908EB659A50}"/>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A73CC36B-E427-D842-A4A2-64D39590AC9F}"/>
              </a:ext>
            </a:extLst>
          </p:cNvPr>
          <p:cNvSpPr>
            <a:spLocks noGrp="1"/>
          </p:cNvSpPr>
          <p:nvPr>
            <p:ph type="dt" sz="half" idx="10"/>
          </p:nvPr>
        </p:nvSpPr>
        <p:spPr/>
        <p:txBody>
          <a:bodyPr/>
          <a:lstStyle/>
          <a:p>
            <a:fld id="{36C62591-8C5E-744D-B71F-246DE4846BB8}" type="datetimeFigureOut">
              <a:rPr lang="de-DE" smtClean="0"/>
              <a:t>09.10.19</a:t>
            </a:fld>
            <a:endParaRPr lang="de-DE"/>
          </a:p>
        </p:txBody>
      </p:sp>
      <p:sp>
        <p:nvSpPr>
          <p:cNvPr id="6" name="Fußzeilenplatzhalter 5">
            <a:extLst>
              <a:ext uri="{FF2B5EF4-FFF2-40B4-BE49-F238E27FC236}">
                <a16:creationId xmlns:a16="http://schemas.microsoft.com/office/drawing/2014/main" id="{289D7A9A-D015-A348-A6F0-E186C110A8D2}"/>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21BAB605-A869-0F47-86A9-179867BAA645}"/>
              </a:ext>
            </a:extLst>
          </p:cNvPr>
          <p:cNvSpPr>
            <a:spLocks noGrp="1"/>
          </p:cNvSpPr>
          <p:nvPr>
            <p:ph type="sldNum" sz="quarter" idx="12"/>
          </p:nvPr>
        </p:nvSpPr>
        <p:spPr/>
        <p:txBody>
          <a:bodyPr/>
          <a:lstStyle/>
          <a:p>
            <a:fld id="{8833042E-147F-D642-B7B9-CE116DC00460}" type="slidenum">
              <a:rPr lang="de-DE" smtClean="0"/>
              <a:t>‹Nr.›</a:t>
            </a:fld>
            <a:endParaRPr lang="de-DE"/>
          </a:p>
        </p:txBody>
      </p:sp>
    </p:spTree>
    <p:extLst>
      <p:ext uri="{BB962C8B-B14F-4D97-AF65-F5344CB8AC3E}">
        <p14:creationId xmlns:p14="http://schemas.microsoft.com/office/powerpoint/2010/main" val="3109908371"/>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5AD19DB-9463-F34D-8A82-4516038227F7}"/>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8B3432B9-80D1-9F46-8E22-7BC62E17FC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3ED301FE-57FA-E143-A48C-5BB488C1114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126908BA-1449-BB4B-B74F-B33AC2936E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A8819D90-271E-8545-B1C8-1BB223B9E19C}"/>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690612DC-D4B6-7445-B966-759BC939D584}"/>
              </a:ext>
            </a:extLst>
          </p:cNvPr>
          <p:cNvSpPr>
            <a:spLocks noGrp="1"/>
          </p:cNvSpPr>
          <p:nvPr>
            <p:ph type="dt" sz="half" idx="10"/>
          </p:nvPr>
        </p:nvSpPr>
        <p:spPr/>
        <p:txBody>
          <a:bodyPr/>
          <a:lstStyle/>
          <a:p>
            <a:fld id="{36C62591-8C5E-744D-B71F-246DE4846BB8}" type="datetimeFigureOut">
              <a:rPr lang="de-DE" smtClean="0"/>
              <a:t>09.10.19</a:t>
            </a:fld>
            <a:endParaRPr lang="de-DE"/>
          </a:p>
        </p:txBody>
      </p:sp>
      <p:sp>
        <p:nvSpPr>
          <p:cNvPr id="8" name="Fußzeilenplatzhalter 7">
            <a:extLst>
              <a:ext uri="{FF2B5EF4-FFF2-40B4-BE49-F238E27FC236}">
                <a16:creationId xmlns:a16="http://schemas.microsoft.com/office/drawing/2014/main" id="{05BA2BA1-6E70-A944-9391-C1D0D61A8213}"/>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807F5457-B5E5-254A-9D52-563D91C464C8}"/>
              </a:ext>
            </a:extLst>
          </p:cNvPr>
          <p:cNvSpPr>
            <a:spLocks noGrp="1"/>
          </p:cNvSpPr>
          <p:nvPr>
            <p:ph type="sldNum" sz="quarter" idx="12"/>
          </p:nvPr>
        </p:nvSpPr>
        <p:spPr/>
        <p:txBody>
          <a:bodyPr/>
          <a:lstStyle/>
          <a:p>
            <a:fld id="{8833042E-147F-D642-B7B9-CE116DC00460}" type="slidenum">
              <a:rPr lang="de-DE" smtClean="0"/>
              <a:t>‹Nr.›</a:t>
            </a:fld>
            <a:endParaRPr lang="de-DE"/>
          </a:p>
        </p:txBody>
      </p:sp>
    </p:spTree>
    <p:extLst>
      <p:ext uri="{BB962C8B-B14F-4D97-AF65-F5344CB8AC3E}">
        <p14:creationId xmlns:p14="http://schemas.microsoft.com/office/powerpoint/2010/main" val="389553218"/>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4C98C25-4305-6148-8B2C-948ED0E9717F}"/>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BC8D9311-81F1-1247-8891-1E0D1E8B336B}"/>
              </a:ext>
            </a:extLst>
          </p:cNvPr>
          <p:cNvSpPr>
            <a:spLocks noGrp="1"/>
          </p:cNvSpPr>
          <p:nvPr>
            <p:ph type="dt" sz="half" idx="10"/>
          </p:nvPr>
        </p:nvSpPr>
        <p:spPr/>
        <p:txBody>
          <a:bodyPr/>
          <a:lstStyle/>
          <a:p>
            <a:fld id="{36C62591-8C5E-744D-B71F-246DE4846BB8}" type="datetimeFigureOut">
              <a:rPr lang="de-DE" smtClean="0"/>
              <a:t>09.10.19</a:t>
            </a:fld>
            <a:endParaRPr lang="de-DE"/>
          </a:p>
        </p:txBody>
      </p:sp>
      <p:sp>
        <p:nvSpPr>
          <p:cNvPr id="4" name="Fußzeilenplatzhalter 3">
            <a:extLst>
              <a:ext uri="{FF2B5EF4-FFF2-40B4-BE49-F238E27FC236}">
                <a16:creationId xmlns:a16="http://schemas.microsoft.com/office/drawing/2014/main" id="{41DA9C0D-F2EA-0342-B7A7-06224511FD6B}"/>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62B977C5-2E89-0340-9662-6D6C5449A2F0}"/>
              </a:ext>
            </a:extLst>
          </p:cNvPr>
          <p:cNvSpPr>
            <a:spLocks noGrp="1"/>
          </p:cNvSpPr>
          <p:nvPr>
            <p:ph type="sldNum" sz="quarter" idx="12"/>
          </p:nvPr>
        </p:nvSpPr>
        <p:spPr/>
        <p:txBody>
          <a:bodyPr/>
          <a:lstStyle/>
          <a:p>
            <a:fld id="{8833042E-147F-D642-B7B9-CE116DC00460}" type="slidenum">
              <a:rPr lang="de-DE" smtClean="0"/>
              <a:t>‹Nr.›</a:t>
            </a:fld>
            <a:endParaRPr lang="de-DE"/>
          </a:p>
        </p:txBody>
      </p:sp>
    </p:spTree>
    <p:extLst>
      <p:ext uri="{BB962C8B-B14F-4D97-AF65-F5344CB8AC3E}">
        <p14:creationId xmlns:p14="http://schemas.microsoft.com/office/powerpoint/2010/main" val="3266609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Le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64195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28B2009-DCF6-2D42-A1AD-805FF7E75889}"/>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4BF47772-B517-324B-B9AF-DD59D106C61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FBD2364B-0C07-A94D-B307-50B6BD41B72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B7FD2DAB-97F3-3A45-94D5-2A891DA46943}"/>
              </a:ext>
            </a:extLst>
          </p:cNvPr>
          <p:cNvSpPr>
            <a:spLocks noGrp="1"/>
          </p:cNvSpPr>
          <p:nvPr>
            <p:ph type="dt" sz="half" idx="10"/>
          </p:nvPr>
        </p:nvSpPr>
        <p:spPr/>
        <p:txBody>
          <a:bodyPr/>
          <a:lstStyle/>
          <a:p>
            <a:fld id="{36C62591-8C5E-744D-B71F-246DE4846BB8}" type="datetimeFigureOut">
              <a:rPr lang="de-DE" smtClean="0"/>
              <a:t>09.10.19</a:t>
            </a:fld>
            <a:endParaRPr lang="de-DE"/>
          </a:p>
        </p:txBody>
      </p:sp>
      <p:sp>
        <p:nvSpPr>
          <p:cNvPr id="6" name="Fußzeilenplatzhalter 5">
            <a:extLst>
              <a:ext uri="{FF2B5EF4-FFF2-40B4-BE49-F238E27FC236}">
                <a16:creationId xmlns:a16="http://schemas.microsoft.com/office/drawing/2014/main" id="{7077A206-07F3-924D-9B35-ADB5A5B03E8B}"/>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B19852EA-0659-9847-ACE8-0006AEFC4A8B}"/>
              </a:ext>
            </a:extLst>
          </p:cNvPr>
          <p:cNvSpPr>
            <a:spLocks noGrp="1"/>
          </p:cNvSpPr>
          <p:nvPr>
            <p:ph type="sldNum" sz="quarter" idx="12"/>
          </p:nvPr>
        </p:nvSpPr>
        <p:spPr/>
        <p:txBody>
          <a:bodyPr/>
          <a:lstStyle/>
          <a:p>
            <a:fld id="{8833042E-147F-D642-B7B9-CE116DC00460}" type="slidenum">
              <a:rPr lang="de-DE" smtClean="0"/>
              <a:t>‹Nr.›</a:t>
            </a:fld>
            <a:endParaRPr lang="de-DE"/>
          </a:p>
        </p:txBody>
      </p:sp>
    </p:spTree>
    <p:extLst>
      <p:ext uri="{BB962C8B-B14F-4D97-AF65-F5344CB8AC3E}">
        <p14:creationId xmlns:p14="http://schemas.microsoft.com/office/powerpoint/2010/main" val="3986484307"/>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A18BB6F-978D-A94E-93CF-3C7B792628B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F917CFB3-7832-F545-89E9-26FA44D43F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44C63717-5B97-DE4C-A285-400ED3D3B7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D33F7488-D934-F64F-AEE3-026BDAD11987}"/>
              </a:ext>
            </a:extLst>
          </p:cNvPr>
          <p:cNvSpPr>
            <a:spLocks noGrp="1"/>
          </p:cNvSpPr>
          <p:nvPr>
            <p:ph type="dt" sz="half" idx="10"/>
          </p:nvPr>
        </p:nvSpPr>
        <p:spPr/>
        <p:txBody>
          <a:bodyPr/>
          <a:lstStyle/>
          <a:p>
            <a:fld id="{36C62591-8C5E-744D-B71F-246DE4846BB8}" type="datetimeFigureOut">
              <a:rPr lang="de-DE" smtClean="0"/>
              <a:t>09.10.19</a:t>
            </a:fld>
            <a:endParaRPr lang="de-DE"/>
          </a:p>
        </p:txBody>
      </p:sp>
      <p:sp>
        <p:nvSpPr>
          <p:cNvPr id="6" name="Fußzeilenplatzhalter 5">
            <a:extLst>
              <a:ext uri="{FF2B5EF4-FFF2-40B4-BE49-F238E27FC236}">
                <a16:creationId xmlns:a16="http://schemas.microsoft.com/office/drawing/2014/main" id="{4944217E-43C5-8144-89A8-715A1860F75F}"/>
              </a:ext>
            </a:extLst>
          </p:cNvPr>
          <p:cNvSpPr>
            <a:spLocks noGrp="1"/>
          </p:cNvSpPr>
          <p:nvPr>
            <p:ph type="ftr" sz="quarter" idx="11"/>
          </p:nvPr>
        </p:nvSpPr>
        <p:spPr/>
        <p:txBody>
          <a:bodyPr/>
          <a:lstStyle/>
          <a:p>
            <a:endParaRPr lang="en-US" dirty="0"/>
          </a:p>
        </p:txBody>
      </p:sp>
      <p:sp>
        <p:nvSpPr>
          <p:cNvPr id="7" name="Foliennummernplatzhalter 6">
            <a:extLst>
              <a:ext uri="{FF2B5EF4-FFF2-40B4-BE49-F238E27FC236}">
                <a16:creationId xmlns:a16="http://schemas.microsoft.com/office/drawing/2014/main" id="{CC199DF3-A7DC-8D47-B170-B97AC6E20C90}"/>
              </a:ext>
            </a:extLst>
          </p:cNvPr>
          <p:cNvSpPr>
            <a:spLocks noGrp="1"/>
          </p:cNvSpPr>
          <p:nvPr>
            <p:ph type="sldNum" sz="quarter" idx="12"/>
          </p:nvPr>
        </p:nvSpPr>
        <p:spPr/>
        <p:txBody>
          <a:bodyPr/>
          <a:lstStyle/>
          <a:p>
            <a:fld id="{8833042E-147F-D642-B7B9-CE116DC00460}" type="slidenum">
              <a:rPr lang="de-DE" smtClean="0"/>
              <a:t>‹Nr.›</a:t>
            </a:fld>
            <a:endParaRPr lang="de-DE"/>
          </a:p>
        </p:txBody>
      </p:sp>
    </p:spTree>
    <p:extLst>
      <p:ext uri="{BB962C8B-B14F-4D97-AF65-F5344CB8AC3E}">
        <p14:creationId xmlns:p14="http://schemas.microsoft.com/office/powerpoint/2010/main" val="266246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35C4CD0-D11F-AE49-808D-95B7E2D0FB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A393A93D-2BA2-524A-AF98-68687492766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B9D36A8B-6A5A-6447-B59A-E5AEE34BD6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6C62591-8C5E-744D-B71F-246DE4846BB8}" type="datetimeFigureOut">
              <a:rPr lang="de-DE" smtClean="0"/>
              <a:t>09.10.19</a:t>
            </a:fld>
            <a:endParaRPr lang="de-DE"/>
          </a:p>
        </p:txBody>
      </p:sp>
      <p:sp>
        <p:nvSpPr>
          <p:cNvPr id="5" name="Fußzeilenplatzhalter 4">
            <a:extLst>
              <a:ext uri="{FF2B5EF4-FFF2-40B4-BE49-F238E27FC236}">
                <a16:creationId xmlns:a16="http://schemas.microsoft.com/office/drawing/2014/main" id="{7C592658-6673-4C48-8962-020022F985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de-DE"/>
          </a:p>
        </p:txBody>
      </p:sp>
      <p:sp>
        <p:nvSpPr>
          <p:cNvPr id="6" name="Foliennummernplatzhalter 5">
            <a:extLst>
              <a:ext uri="{FF2B5EF4-FFF2-40B4-BE49-F238E27FC236}">
                <a16:creationId xmlns:a16="http://schemas.microsoft.com/office/drawing/2014/main" id="{CB5A4A38-7629-C146-AC4E-831B73775FF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33042E-147F-D642-B7B9-CE116DC00460}" type="slidenum">
              <a:rPr lang="de-DE" smtClean="0"/>
              <a:t>‹Nr.›</a:t>
            </a:fld>
            <a:endParaRPr lang="de-DE"/>
          </a:p>
        </p:txBody>
      </p:sp>
    </p:spTree>
    <p:extLst>
      <p:ext uri="{BB962C8B-B14F-4D97-AF65-F5344CB8AC3E}">
        <p14:creationId xmlns:p14="http://schemas.microsoft.com/office/powerpoint/2010/main" val="2835920931"/>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github.com/lukaskorten/svelte-workshop"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2.mov"/><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hyperlink" Target="https://github.com/lukaskorten/recipes-workshop/blob/master/recipes-03"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lukaskorten/recipes-workshop/tree/master/recipes-01" TargetMode="External"/><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hyperlink" Target="https://github.com/lukaskorten/recipes-workshop/tree/master/recipes-02" TargetMode="Externa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sp>
        <p:nvSpPr>
          <p:cNvPr id="3" name="Textfeld 2">
            <a:hlinkClick r:id="rId3"/>
            <a:extLst>
              <a:ext uri="{FF2B5EF4-FFF2-40B4-BE49-F238E27FC236}">
                <a16:creationId xmlns:a16="http://schemas.microsoft.com/office/drawing/2014/main" id="{688D1460-0E0C-8F47-89F9-A6E7AC63BD53}"/>
              </a:ext>
            </a:extLst>
          </p:cNvPr>
          <p:cNvSpPr txBox="1"/>
          <p:nvPr/>
        </p:nvSpPr>
        <p:spPr>
          <a:xfrm>
            <a:off x="2979832" y="5175861"/>
            <a:ext cx="7157485" cy="461665"/>
          </a:xfrm>
          <a:prstGeom prst="rect">
            <a:avLst/>
          </a:prstGeom>
          <a:noFill/>
        </p:spPr>
        <p:txBody>
          <a:bodyPr wrap="square" rtlCol="0">
            <a:spAutoFit/>
          </a:bodyPr>
          <a:lstStyle/>
          <a:p>
            <a:r>
              <a:rPr lang="de-DE" sz="2400" dirty="0">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rPr>
              <a:t>https://</a:t>
            </a:r>
            <a:r>
              <a:rPr lang="de-DE" sz="2400" dirty="0" err="1">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rPr>
              <a:t>github.com</a:t>
            </a:r>
            <a:r>
              <a:rPr lang="de-DE" sz="2400" dirty="0">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rPr>
              <a:t>/</a:t>
            </a:r>
            <a:r>
              <a:rPr lang="de-DE" sz="2400" dirty="0" err="1">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rPr>
              <a:t>lukaskorten</a:t>
            </a:r>
            <a:r>
              <a:rPr lang="de-DE" sz="2400" dirty="0">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rPr>
              <a:t>/</a:t>
            </a:r>
            <a:r>
              <a:rPr lang="de-DE" sz="2400" b="1" dirty="0" err="1">
                <a:solidFill>
                  <a:schemeClr val="bg1"/>
                </a:solidFill>
                <a:latin typeface="Futura Medium" panose="020B0602020204020303" pitchFamily="34" charset="-79"/>
                <a:cs typeface="Futura Medium" panose="020B0602020204020303" pitchFamily="34" charset="-79"/>
              </a:rPr>
              <a:t>svelte</a:t>
            </a:r>
            <a:r>
              <a:rPr lang="de-DE" sz="2400" b="1" dirty="0">
                <a:solidFill>
                  <a:schemeClr val="bg1"/>
                </a:solidFill>
                <a:latin typeface="Futura Medium" panose="020B0602020204020303" pitchFamily="34" charset="-79"/>
                <a:cs typeface="Futura Medium" panose="020B0602020204020303" pitchFamily="34" charset="-79"/>
              </a:rPr>
              <a:t>-workshop</a:t>
            </a:r>
          </a:p>
        </p:txBody>
      </p:sp>
      <p:pic>
        <p:nvPicPr>
          <p:cNvPr id="4" name="Grafik 3">
            <a:extLst>
              <a:ext uri="{FF2B5EF4-FFF2-40B4-BE49-F238E27FC236}">
                <a16:creationId xmlns:a16="http://schemas.microsoft.com/office/drawing/2014/main" id="{38652B85-2766-FB4B-A343-44E697548165}"/>
              </a:ext>
            </a:extLst>
          </p:cNvPr>
          <p:cNvPicPr>
            <a:picLocks noChangeAspect="1"/>
          </p:cNvPicPr>
          <p:nvPr/>
        </p:nvPicPr>
        <p:blipFill>
          <a:blip r:embed="rId4">
            <a:alphaModFix amt="47000"/>
          </a:blip>
          <a:stretch>
            <a:fillRect/>
          </a:stretch>
        </p:blipFill>
        <p:spPr>
          <a:xfrm>
            <a:off x="11261910" y="631265"/>
            <a:ext cx="533400" cy="711200"/>
          </a:xfrm>
          <a:prstGeom prst="rect">
            <a:avLst/>
          </a:prstGeom>
        </p:spPr>
      </p:pic>
      <p:sp>
        <p:nvSpPr>
          <p:cNvPr id="7" name="Textfeld 6">
            <a:extLst>
              <a:ext uri="{FF2B5EF4-FFF2-40B4-BE49-F238E27FC236}">
                <a16:creationId xmlns:a16="http://schemas.microsoft.com/office/drawing/2014/main" id="{F7D018EF-4826-BD42-B914-AE7234CAAF65}"/>
              </a:ext>
            </a:extLst>
          </p:cNvPr>
          <p:cNvSpPr txBox="1"/>
          <p:nvPr/>
        </p:nvSpPr>
        <p:spPr>
          <a:xfrm>
            <a:off x="2979834" y="1959542"/>
            <a:ext cx="7157485" cy="1569660"/>
          </a:xfrm>
          <a:prstGeom prst="rect">
            <a:avLst/>
          </a:prstGeom>
          <a:noFill/>
          <a:ln>
            <a:noFill/>
          </a:ln>
        </p:spPr>
        <p:txBody>
          <a:bodyPr wrap="square" rtlCol="0">
            <a:spAutoFit/>
          </a:bodyPr>
          <a:lstStyle/>
          <a:p>
            <a:r>
              <a:rPr lang="de-DE" sz="2400" dirty="0" err="1">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rPr>
              <a:t>Node.js</a:t>
            </a:r>
            <a:endParaRPr lang="de-DE" sz="2400" dirty="0">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endParaRPr>
          </a:p>
          <a:p>
            <a:r>
              <a:rPr lang="de-DE" sz="2400" dirty="0" err="1">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rPr>
              <a:t>npm</a:t>
            </a:r>
            <a:endParaRPr lang="de-DE" sz="2400" dirty="0">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endParaRPr>
          </a:p>
          <a:p>
            <a:r>
              <a:rPr lang="de-DE" sz="2400" dirty="0">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rPr>
              <a:t>VS Code</a:t>
            </a:r>
          </a:p>
          <a:p>
            <a:r>
              <a:rPr lang="de-DE" sz="2400" dirty="0">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rPr>
              <a:t>Svelte für VS Code (James </a:t>
            </a:r>
            <a:r>
              <a:rPr lang="de-DE" sz="2400" dirty="0" err="1">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rPr>
              <a:t>Birtles</a:t>
            </a:r>
            <a:r>
              <a:rPr lang="de-DE" sz="2400" dirty="0">
                <a:solidFill>
                  <a:schemeClr val="bg1"/>
                </a:solidFill>
                <a:latin typeface="Helvetica Neue Thin" panose="020B0403020202020204" pitchFamily="34" charset="0"/>
                <a:ea typeface="Helvetica Neue Thin" panose="020B0403020202020204" pitchFamily="34" charset="0"/>
                <a:cs typeface="Futura Medium" panose="020B0602020204020303" pitchFamily="34" charset="-79"/>
              </a:rPr>
              <a:t>)</a:t>
            </a:r>
          </a:p>
        </p:txBody>
      </p:sp>
      <p:sp>
        <p:nvSpPr>
          <p:cNvPr id="9" name="Textfeld 8">
            <a:extLst>
              <a:ext uri="{FF2B5EF4-FFF2-40B4-BE49-F238E27FC236}">
                <a16:creationId xmlns:a16="http://schemas.microsoft.com/office/drawing/2014/main" id="{372C60B5-ED03-6645-8207-A572E6A49A19}"/>
              </a:ext>
            </a:extLst>
          </p:cNvPr>
          <p:cNvSpPr txBox="1"/>
          <p:nvPr/>
        </p:nvSpPr>
        <p:spPr>
          <a:xfrm>
            <a:off x="2979832" y="1094102"/>
            <a:ext cx="3786727" cy="707886"/>
          </a:xfrm>
          <a:prstGeom prst="rect">
            <a:avLst/>
          </a:prstGeom>
          <a:noFill/>
        </p:spPr>
        <p:txBody>
          <a:bodyPr wrap="square" rtlCol="0">
            <a:spAutoFit/>
          </a:bodyPr>
          <a:lstStyle/>
          <a:p>
            <a:r>
              <a:rPr lang="de-DE" sz="4000" b="1" dirty="0">
                <a:solidFill>
                  <a:schemeClr val="bg1"/>
                </a:solidFill>
                <a:latin typeface="Futura" panose="020B0602020204020303" pitchFamily="34" charset="-79"/>
                <a:cs typeface="Futura" panose="020B0602020204020303" pitchFamily="34" charset="-79"/>
              </a:rPr>
              <a:t>Tools</a:t>
            </a:r>
          </a:p>
        </p:txBody>
      </p:sp>
      <p:sp>
        <p:nvSpPr>
          <p:cNvPr id="10" name="Textfeld 9">
            <a:extLst>
              <a:ext uri="{FF2B5EF4-FFF2-40B4-BE49-F238E27FC236}">
                <a16:creationId xmlns:a16="http://schemas.microsoft.com/office/drawing/2014/main" id="{12C296B6-24BA-C741-9CD8-74F2C0B2777E}"/>
              </a:ext>
            </a:extLst>
          </p:cNvPr>
          <p:cNvSpPr txBox="1"/>
          <p:nvPr/>
        </p:nvSpPr>
        <p:spPr>
          <a:xfrm>
            <a:off x="2979832" y="4371437"/>
            <a:ext cx="3786727" cy="707886"/>
          </a:xfrm>
          <a:prstGeom prst="rect">
            <a:avLst/>
          </a:prstGeom>
          <a:noFill/>
        </p:spPr>
        <p:txBody>
          <a:bodyPr wrap="square" rtlCol="0">
            <a:spAutoFit/>
          </a:bodyPr>
          <a:lstStyle/>
          <a:p>
            <a:r>
              <a:rPr lang="de-DE" sz="4000" b="1" dirty="0" err="1">
                <a:solidFill>
                  <a:schemeClr val="bg1"/>
                </a:solidFill>
                <a:latin typeface="Futura" panose="020B0602020204020303" pitchFamily="34" charset="-79"/>
                <a:cs typeface="Futura" panose="020B0602020204020303" pitchFamily="34" charset="-79"/>
              </a:rPr>
              <a:t>Repo</a:t>
            </a:r>
            <a:endParaRPr lang="de-DE" sz="4000" b="1" dirty="0">
              <a:solidFill>
                <a:schemeClr val="bg1"/>
              </a:solidFill>
              <a:latin typeface="Futura" panose="020B0602020204020303" pitchFamily="34" charset="-79"/>
              <a:cs typeface="Futura" panose="020B0602020204020303" pitchFamily="34" charset="-79"/>
            </a:endParaRPr>
          </a:p>
        </p:txBody>
      </p:sp>
    </p:spTree>
    <p:extLst>
      <p:ext uri="{BB962C8B-B14F-4D97-AF65-F5344CB8AC3E}">
        <p14:creationId xmlns:p14="http://schemas.microsoft.com/office/powerpoint/2010/main" val="2693835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2" name="Onlinemedien 1" descr="REPL-Neues Projekt">
            <a:hlinkClick r:id="" action="ppaction://media"/>
            <a:extLst>
              <a:ext uri="{FF2B5EF4-FFF2-40B4-BE49-F238E27FC236}">
                <a16:creationId xmlns:a16="http://schemas.microsoft.com/office/drawing/2014/main" id="{8A504F52-F573-5B4C-BACE-31405851A396}"/>
              </a:ext>
            </a:extLst>
          </p:cNvPr>
          <p:cNvPicPr>
            <a:picLocks noChangeAspect="1"/>
          </p:cNvPicPr>
          <p:nvPr>
            <a:videoFile r:link="rId2"/>
            <p:extLst>
              <p:ext uri="{DAA4B4D4-6D71-4841-9C94-3DE7FCFB9230}">
                <p14:media xmlns:p14="http://schemas.microsoft.com/office/powerpoint/2010/main" r:embed="rId1">
                  <p14:bmkLst>
                    <p14:bmk name="Sprungmarke 1" time="19447"/>
                  </p14:bmkLst>
                </p14:media>
              </p:ext>
            </p:extLst>
          </p:nvPr>
        </p:nvPicPr>
        <p:blipFill rotWithShape="1">
          <a:blip r:embed="rId5"/>
          <a:srcRect l="65" t="254" r="1216" b="4385"/>
          <a:stretch/>
        </p:blipFill>
        <p:spPr>
          <a:xfrm>
            <a:off x="248790" y="365760"/>
            <a:ext cx="11694420" cy="5979380"/>
          </a:xfrm>
          <a:prstGeom prst="rect">
            <a:avLst/>
          </a:prstGeom>
          <a:ln w="127000" cap="sq">
            <a:noFill/>
            <a:miter lim="800000"/>
          </a:ln>
          <a:effectLst/>
        </p:spPr>
      </p:pic>
      <p:sp>
        <p:nvSpPr>
          <p:cNvPr id="7" name="Rechteck 6">
            <a:extLst>
              <a:ext uri="{FF2B5EF4-FFF2-40B4-BE49-F238E27FC236}">
                <a16:creationId xmlns:a16="http://schemas.microsoft.com/office/drawing/2014/main" id="{DE889782-DF34-A044-A815-189CE4DEF445}"/>
              </a:ext>
            </a:extLst>
          </p:cNvPr>
          <p:cNvSpPr/>
          <p:nvPr/>
        </p:nvSpPr>
        <p:spPr>
          <a:xfrm>
            <a:off x="-1216550" y="3530379"/>
            <a:ext cx="14590643" cy="4619708"/>
          </a:xfrm>
          <a:prstGeom prst="rect">
            <a:avLst/>
          </a:prstGeom>
          <a:solidFill>
            <a:srgbClr val="FAFAFA"/>
          </a:solidFill>
          <a:ln>
            <a:noFill/>
          </a:ln>
          <a:effectLst>
            <a:softEdge rad="635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Textfeld 3">
            <a:extLst>
              <a:ext uri="{FF2B5EF4-FFF2-40B4-BE49-F238E27FC236}">
                <a16:creationId xmlns:a16="http://schemas.microsoft.com/office/drawing/2014/main" id="{1B75AC65-D545-5C4E-9EB5-0CF5DC2B1657}"/>
              </a:ext>
            </a:extLst>
          </p:cNvPr>
          <p:cNvSpPr txBox="1"/>
          <p:nvPr/>
        </p:nvSpPr>
        <p:spPr>
          <a:xfrm>
            <a:off x="1381041" y="3725205"/>
            <a:ext cx="7811960" cy="1261884"/>
          </a:xfrm>
          <a:prstGeom prst="rect">
            <a:avLst/>
          </a:prstGeom>
          <a:noFill/>
        </p:spPr>
        <p:txBody>
          <a:bodyPr wrap="square" rtlCol="0">
            <a:spAutoFit/>
          </a:bodyPr>
          <a:lstStyle/>
          <a:p>
            <a:r>
              <a:rPr lang="de-DE" sz="4400" b="1" dirty="0">
                <a:solidFill>
                  <a:schemeClr val="tx1">
                    <a:lumMod val="65000"/>
                    <a:lumOff val="35000"/>
                  </a:schemeClr>
                </a:solidFill>
                <a:latin typeface="Futura" panose="020B0602020204020303" pitchFamily="34" charset="-79"/>
                <a:cs typeface="Futura" panose="020B0602020204020303" pitchFamily="34" charset="-79"/>
              </a:rPr>
              <a:t>REPL</a:t>
            </a:r>
          </a:p>
          <a:p>
            <a:r>
              <a:rPr lang="de-DE" sz="3200" b="1" dirty="0">
                <a:solidFill>
                  <a:schemeClr val="bg1">
                    <a:lumMod val="65000"/>
                  </a:schemeClr>
                </a:solidFill>
                <a:latin typeface="Futura" panose="020B0602020204020303" pitchFamily="34" charset="-79"/>
                <a:cs typeface="Futura" panose="020B0602020204020303" pitchFamily="34" charset="-79"/>
              </a:rPr>
              <a:t>Svelte Online Editor</a:t>
            </a:r>
          </a:p>
        </p:txBody>
      </p:sp>
    </p:spTree>
    <p:extLst>
      <p:ext uri="{BB962C8B-B14F-4D97-AF65-F5344CB8AC3E}">
        <p14:creationId xmlns:p14="http://schemas.microsoft.com/office/powerpoint/2010/main" val="1387058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par>
                                <p:cTn id="7" presetID="10" presetClass="exit" presetSubtype="0" fill="hold" grpId="0" nodeType="withEffect">
                                  <p:stCondLst>
                                    <p:cond delay="0"/>
                                  </p:stCondLst>
                                  <p:childTnLst>
                                    <p:animEffect transition="out" filter="fade">
                                      <p:cBhvr>
                                        <p:cTn id="8" dur="1000"/>
                                        <p:tgtEl>
                                          <p:spTgt spid="4"/>
                                        </p:tgtEl>
                                      </p:cBhvr>
                                    </p:animEffect>
                                    <p:set>
                                      <p:cBhvr>
                                        <p:cTn id="9" dur="1" fill="hold">
                                          <p:stCondLst>
                                            <p:cond delay="999"/>
                                          </p:stCondLst>
                                        </p:cTn>
                                        <p:tgtEl>
                                          <p:spTgt spid="4"/>
                                        </p:tgtEl>
                                        <p:attrNameLst>
                                          <p:attrName>style.visibility</p:attrName>
                                        </p:attrNameLst>
                                      </p:cBhvr>
                                      <p:to>
                                        <p:strVal val="hidden"/>
                                      </p:to>
                                    </p:set>
                                  </p:childTnLst>
                                </p:cTn>
                              </p:par>
                              <p:par>
                                <p:cTn id="10" presetID="2" presetClass="exit" presetSubtype="4" fill="hold" grpId="0" nodeType="withEffect">
                                  <p:stCondLst>
                                    <p:cond delay="0"/>
                                  </p:stCondLst>
                                  <p:childTnLst>
                                    <p:anim calcmode="lin" valueType="num">
                                      <p:cBhvr additive="base">
                                        <p:cTn id="11" dur="500"/>
                                        <p:tgtEl>
                                          <p:spTgt spid="7"/>
                                        </p:tgtEl>
                                        <p:attrNameLst>
                                          <p:attrName>ppt_x</p:attrName>
                                        </p:attrNameLst>
                                      </p:cBhvr>
                                      <p:tavLst>
                                        <p:tav tm="0">
                                          <p:val>
                                            <p:strVal val="ppt_x"/>
                                          </p:val>
                                        </p:tav>
                                        <p:tav tm="100000">
                                          <p:val>
                                            <p:strVal val="ppt_x"/>
                                          </p:val>
                                        </p:tav>
                                      </p:tavLst>
                                    </p:anim>
                                    <p:anim calcmode="lin" valueType="num">
                                      <p:cBhvr additive="base">
                                        <p:cTn id="12" dur="500"/>
                                        <p:tgtEl>
                                          <p:spTgt spid="7"/>
                                        </p:tgtEl>
                                        <p:attrNameLst>
                                          <p:attrName>ppt_y</p:attrName>
                                        </p:attrNameLst>
                                      </p:cBhvr>
                                      <p:tavLst>
                                        <p:tav tm="0">
                                          <p:val>
                                            <p:strVal val="ppt_y"/>
                                          </p:val>
                                        </p:tav>
                                        <p:tav tm="100000">
                                          <p:val>
                                            <p:strVal val="1+ppt_h/2"/>
                                          </p:val>
                                        </p:tav>
                                      </p:tavLst>
                                    </p:anim>
                                    <p:set>
                                      <p:cBhvr>
                                        <p:cTn id="1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childTnLst>
        </p:cTn>
      </p:par>
    </p:tnLst>
    <p:bldLst>
      <p:bldP spid="7" grpId="0" animBg="1"/>
      <p:bldP spid="4" grpId="0"/>
    </p:bld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E30835E0-3C1F-294E-B850-2DC23B382053}"/>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Slots</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Alert.svelte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2" name="Rechteck 1">
            <a:extLst>
              <a:ext uri="{FF2B5EF4-FFF2-40B4-BE49-F238E27FC236}">
                <a16:creationId xmlns:a16="http://schemas.microsoft.com/office/drawing/2014/main" id="{6258A5DD-FE5F-ED41-9F91-02B372E8C1B4}"/>
              </a:ext>
            </a:extLst>
          </p:cNvPr>
          <p:cNvSpPr/>
          <p:nvPr/>
        </p:nvSpPr>
        <p:spPr>
          <a:xfrm>
            <a:off x="550863" y="1592263"/>
            <a:ext cx="10402686" cy="2554545"/>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import</a:t>
            </a:r>
            <a:r>
              <a:rPr lang="de-DE" sz="2000" dirty="0">
                <a:solidFill>
                  <a:srgbClr val="6C7680"/>
                </a:solidFill>
                <a:latin typeface="Menlo" panose="020B0609030804020204" pitchFamily="49" charset="0"/>
              </a:rPr>
              <a:t> Alert </a:t>
            </a:r>
            <a:r>
              <a:rPr lang="de-DE" sz="2000" dirty="0" err="1">
                <a:solidFill>
                  <a:srgbClr val="FA8D3E"/>
                </a:solidFill>
                <a:latin typeface="Menlo" panose="020B0609030804020204" pitchFamily="49" charset="0"/>
              </a:rPr>
              <a:t>from</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t>
            </a:r>
            <a:r>
              <a:rPr lang="de-DE" sz="2000" dirty="0" err="1">
                <a:solidFill>
                  <a:srgbClr val="86B300"/>
                </a:solidFill>
                <a:latin typeface="Menlo" panose="020B0609030804020204" pitchFamily="49" charset="0"/>
              </a:rPr>
              <a:t>Alert.svelte</a:t>
            </a:r>
            <a:r>
              <a:rPr lang="de-DE" sz="2000" dirty="0">
                <a:solidFill>
                  <a:srgbClr val="86B300"/>
                </a:solidFill>
                <a:latin typeface="Menlo" panose="020B0609030804020204" pitchFamily="49" charset="0"/>
              </a:rPr>
              <a:t>"</a:t>
            </a:r>
            <a:r>
              <a:rPr lang="de-DE" sz="2000" dirty="0">
                <a:solidFill>
                  <a:srgbClr val="6C7680"/>
                </a:solidFill>
                <a:latin typeface="Menlo" panose="020B0609030804020204" pitchFamily="49" charset="0"/>
              </a:rPr>
              <a:t>;</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&lt;Alert&gt;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&lt;h1&gt;</a:t>
            </a:r>
            <a:r>
              <a:rPr lang="de-DE" sz="2000" dirty="0">
                <a:solidFill>
                  <a:srgbClr val="6C7680"/>
                </a:solidFill>
                <a:latin typeface="Menlo" panose="020B0609030804020204" pitchFamily="49" charset="0"/>
              </a:rPr>
              <a:t>Warnung</a:t>
            </a:r>
            <a:r>
              <a:rPr lang="de-DE" sz="2000" dirty="0">
                <a:solidFill>
                  <a:srgbClr val="55B4D4"/>
                </a:solidFill>
                <a:latin typeface="Menlo" panose="020B0609030804020204" pitchFamily="49" charset="0"/>
              </a:rPr>
              <a:t>&lt;/h1&gt;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&lt;p&gt;</a:t>
            </a:r>
            <a:r>
              <a:rPr lang="de-DE" sz="2000" dirty="0">
                <a:solidFill>
                  <a:srgbClr val="6C7680"/>
                </a:solidFill>
                <a:latin typeface="Menlo" panose="020B0609030804020204" pitchFamily="49" charset="0"/>
              </a:rPr>
              <a:t>Ihre Benutzerdaten konnten nicht gespeichert werden</a:t>
            </a:r>
            <a:r>
              <a:rPr lang="de-DE" sz="2000" dirty="0">
                <a:solidFill>
                  <a:srgbClr val="55B4D4"/>
                </a:solidFill>
                <a:latin typeface="Menlo" panose="020B0609030804020204" pitchFamily="49" charset="0"/>
              </a:rPr>
              <a:t>&lt;/p&gt;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&lt;/Alert&gt;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87043092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F952680-FB9C-1443-9A97-46A198E76ECF}"/>
              </a:ext>
            </a:extLst>
          </p:cNvPr>
          <p:cNvSpPr txBox="1"/>
          <p:nvPr/>
        </p:nvSpPr>
        <p:spPr>
          <a:xfrm>
            <a:off x="2220554" y="2875002"/>
            <a:ext cx="7750891" cy="1107996"/>
          </a:xfrm>
          <a:prstGeom prst="rect">
            <a:avLst/>
          </a:prstGeom>
          <a:noFill/>
        </p:spPr>
        <p:txBody>
          <a:bodyPr wrap="square" rtlCol="0">
            <a:spAutoFit/>
          </a:bodyPr>
          <a:lstStyle/>
          <a:p>
            <a:pPr algn="ctr"/>
            <a:r>
              <a:rPr lang="de-DE" sz="6600" b="1" dirty="0" err="1">
                <a:solidFill>
                  <a:schemeClr val="tx1">
                    <a:lumMod val="65000"/>
                    <a:lumOff val="35000"/>
                  </a:schemeClr>
                </a:solidFill>
                <a:latin typeface="Futura" panose="020B0602020204020303" pitchFamily="34" charset="-79"/>
                <a:cs typeface="Futura" panose="020B0602020204020303" pitchFamily="34" charset="-79"/>
              </a:rPr>
              <a:t>Lifecycle</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FDACE9CF-F6B0-9845-A4EE-6E70D859E936}"/>
              </a:ext>
            </a:extLst>
          </p:cNvPr>
          <p:cNvSpPr txBox="1"/>
          <p:nvPr/>
        </p:nvSpPr>
        <p:spPr>
          <a:xfrm>
            <a:off x="2220553" y="3982998"/>
            <a:ext cx="7750891" cy="954107"/>
          </a:xfrm>
          <a:prstGeom prst="rect">
            <a:avLst/>
          </a:prstGeom>
          <a:noFill/>
        </p:spPr>
        <p:txBody>
          <a:bodyPr wrap="square" rtlCol="0">
            <a:spAutoFit/>
          </a:bodyPr>
          <a:lstStyle/>
          <a:p>
            <a:pPr algn="ctr"/>
            <a:r>
              <a:rPr lang="de-DE" sz="2800" dirty="0" err="1">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Callbacks</a:t>
            </a: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 im Lebenszyklus </a:t>
            </a:r>
          </a:p>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einer Component</a:t>
            </a:r>
          </a:p>
        </p:txBody>
      </p:sp>
    </p:spTree>
    <p:extLst>
      <p:ext uri="{BB962C8B-B14F-4D97-AF65-F5344CB8AC3E}">
        <p14:creationId xmlns:p14="http://schemas.microsoft.com/office/powerpoint/2010/main" val="300586548"/>
      </p:ext>
    </p:extLst>
  </p:cSld>
  <p:clrMapOvr>
    <a:masterClrMapping/>
  </p:clrMapOvr>
  <p:transition spd="med">
    <p:push dir="u"/>
  </p:transition>
</p:sld>
</file>

<file path=ppt/slides/slide10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738664"/>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Lifecycle</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onMount</a:t>
            </a:r>
            <a:endPar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6" name="Rechteck 5">
            <a:extLst>
              <a:ext uri="{FF2B5EF4-FFF2-40B4-BE49-F238E27FC236}">
                <a16:creationId xmlns:a16="http://schemas.microsoft.com/office/drawing/2014/main" id="{0C75387D-60BF-7C4B-8EB4-ED6B869EB55B}"/>
              </a:ext>
            </a:extLst>
          </p:cNvPr>
          <p:cNvSpPr/>
          <p:nvPr/>
        </p:nvSpPr>
        <p:spPr>
          <a:xfrm>
            <a:off x="550863" y="3244334"/>
            <a:ext cx="6460423" cy="523220"/>
          </a:xfrm>
          <a:prstGeom prst="rect">
            <a:avLst/>
          </a:prstGeom>
        </p:spPr>
        <p:txBody>
          <a:bodyPr wrap="none">
            <a:spAutoFit/>
          </a:bodyPr>
          <a:lstStyle/>
          <a:p>
            <a:r>
              <a:rPr lang="de-DE" sz="2800" dirty="0" err="1">
                <a:solidFill>
                  <a:srgbClr val="F2AE49"/>
                </a:solidFill>
                <a:latin typeface="Menlo" panose="020B0609030804020204" pitchFamily="49" charset="0"/>
              </a:rPr>
              <a:t>onMount</a:t>
            </a:r>
            <a:r>
              <a:rPr lang="de-DE" sz="2800" dirty="0">
                <a:solidFill>
                  <a:srgbClr val="6C7680"/>
                </a:solidFill>
                <a:latin typeface="Menlo" panose="020B0609030804020204" pitchFamily="49" charset="0"/>
              </a:rPr>
              <a:t>(</a:t>
            </a:r>
            <a:r>
              <a:rPr lang="de-DE" sz="2800" dirty="0" err="1">
                <a:solidFill>
                  <a:srgbClr val="6C7680"/>
                </a:solidFill>
                <a:latin typeface="Menlo" panose="020B0609030804020204" pitchFamily="49" charset="0"/>
              </a:rPr>
              <a:t>callback</a:t>
            </a:r>
            <a:r>
              <a:rPr lang="de-DE" sz="2800" dirty="0">
                <a:solidFill>
                  <a:srgbClr val="6C7680"/>
                </a:solidFill>
                <a:latin typeface="Menlo" panose="020B0609030804020204" pitchFamily="49" charset="0"/>
              </a:rPr>
              <a:t>: () </a:t>
            </a:r>
            <a:r>
              <a:rPr lang="de-DE" sz="2800" dirty="0">
                <a:solidFill>
                  <a:srgbClr val="FA8D3E"/>
                </a:solidFill>
                <a:latin typeface="Menlo" panose="020B0609030804020204" pitchFamily="49" charset="0"/>
              </a:rPr>
              <a:t>=&gt;</a:t>
            </a:r>
            <a:r>
              <a:rPr lang="de-DE" sz="2800" dirty="0">
                <a:solidFill>
                  <a:srgbClr val="6C7680"/>
                </a:solidFill>
                <a:latin typeface="Menlo" panose="020B0609030804020204" pitchFamily="49" charset="0"/>
              </a:rPr>
              <a:t> </a:t>
            </a:r>
            <a:r>
              <a:rPr lang="de-DE" sz="2800" dirty="0" err="1">
                <a:solidFill>
                  <a:srgbClr val="ED9366"/>
                </a:solidFill>
                <a:latin typeface="Menlo" panose="020B0609030804020204" pitchFamily="49" charset="0"/>
              </a:rPr>
              <a:t>void</a:t>
            </a:r>
            <a:r>
              <a:rPr lang="de-DE" sz="2800" dirty="0">
                <a:solidFill>
                  <a:srgbClr val="6C7680"/>
                </a:solidFill>
                <a:latin typeface="Menlo" panose="020B0609030804020204" pitchFamily="49" charset="0"/>
              </a:rPr>
              <a:t>)</a:t>
            </a:r>
            <a:endParaRPr lang="de-DE" sz="28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97725542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738664"/>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Lifecycle</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onMount</a:t>
            </a:r>
            <a:endPar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2" name="Rechteck 1">
            <a:extLst>
              <a:ext uri="{FF2B5EF4-FFF2-40B4-BE49-F238E27FC236}">
                <a16:creationId xmlns:a16="http://schemas.microsoft.com/office/drawing/2014/main" id="{1143EB93-B0FD-394F-8382-37E56420FF07}"/>
              </a:ext>
            </a:extLst>
          </p:cNvPr>
          <p:cNvSpPr/>
          <p:nvPr/>
        </p:nvSpPr>
        <p:spPr>
          <a:xfrm>
            <a:off x="550862" y="1592263"/>
            <a:ext cx="10196469" cy="2677656"/>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 </a:t>
            </a:r>
            <a:r>
              <a:rPr lang="de-DE" sz="2400" dirty="0" err="1">
                <a:solidFill>
                  <a:srgbClr val="6C7680"/>
                </a:solidFill>
                <a:latin typeface="Menlo" panose="020B0609030804020204" pitchFamily="49" charset="0"/>
              </a:rPr>
              <a:t>onMount</a:t>
            </a:r>
            <a:r>
              <a:rPr lang="de-DE" sz="2400" dirty="0">
                <a:solidFill>
                  <a:srgbClr val="6C7680"/>
                </a:solidFill>
                <a:latin typeface="Menlo" panose="020B0609030804020204" pitchFamily="49" charset="0"/>
              </a:rPr>
              <a:t> }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onMount</a:t>
            </a:r>
            <a:r>
              <a:rPr lang="de-DE" sz="2400" dirty="0">
                <a:solidFill>
                  <a:srgbClr val="6C7680"/>
                </a:solidFill>
                <a:latin typeface="Menlo" panose="020B0609030804020204" pitchFamily="49" charset="0"/>
              </a:rPr>
              <a:t>(() </a:t>
            </a:r>
            <a:r>
              <a:rPr lang="de-DE" sz="2400" dirty="0">
                <a:solidFill>
                  <a:srgbClr val="FA8D3E"/>
                </a:solidFill>
                <a:latin typeface="Menlo" panose="020B0609030804020204" pitchFamily="49" charset="0"/>
              </a:rPr>
              <a:t>=&gt;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"wurde in das DOM eingebunden"</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37187822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738664"/>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Lifecycle</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onMount</a:t>
            </a:r>
            <a:endPar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7" name="Rechteck 6">
            <a:extLst>
              <a:ext uri="{FF2B5EF4-FFF2-40B4-BE49-F238E27FC236}">
                <a16:creationId xmlns:a16="http://schemas.microsoft.com/office/drawing/2014/main" id="{20647848-ECA5-2E48-BCAA-A5585BF1109F}"/>
              </a:ext>
            </a:extLst>
          </p:cNvPr>
          <p:cNvSpPr/>
          <p:nvPr/>
        </p:nvSpPr>
        <p:spPr>
          <a:xfrm>
            <a:off x="550863" y="3247817"/>
            <a:ext cx="8355142" cy="523220"/>
          </a:xfrm>
          <a:prstGeom prst="rect">
            <a:avLst/>
          </a:prstGeom>
        </p:spPr>
        <p:txBody>
          <a:bodyPr wrap="square">
            <a:spAutoFit/>
          </a:bodyPr>
          <a:lstStyle/>
          <a:p>
            <a:r>
              <a:rPr lang="de-DE" sz="2800" dirty="0" err="1">
                <a:solidFill>
                  <a:srgbClr val="F2AE49"/>
                </a:solidFill>
                <a:latin typeface="Menlo" panose="020B0609030804020204" pitchFamily="49" charset="0"/>
              </a:rPr>
              <a:t>onMount</a:t>
            </a:r>
            <a:r>
              <a:rPr lang="de-DE" sz="2800" dirty="0">
                <a:solidFill>
                  <a:srgbClr val="6C7680"/>
                </a:solidFill>
                <a:latin typeface="Menlo" panose="020B0609030804020204" pitchFamily="49" charset="0"/>
              </a:rPr>
              <a:t>(</a:t>
            </a:r>
            <a:r>
              <a:rPr lang="de-DE" sz="2800" dirty="0" err="1">
                <a:solidFill>
                  <a:srgbClr val="6C7680"/>
                </a:solidFill>
                <a:latin typeface="Menlo" panose="020B0609030804020204" pitchFamily="49" charset="0"/>
              </a:rPr>
              <a:t>callback</a:t>
            </a:r>
            <a:r>
              <a:rPr lang="de-DE" sz="2800" dirty="0">
                <a:solidFill>
                  <a:srgbClr val="6C7680"/>
                </a:solidFill>
                <a:latin typeface="Menlo" panose="020B0609030804020204" pitchFamily="49" charset="0"/>
              </a:rPr>
              <a:t>: () </a:t>
            </a:r>
            <a:r>
              <a:rPr lang="de-DE" sz="2800" dirty="0">
                <a:solidFill>
                  <a:srgbClr val="FA8D3E"/>
                </a:solidFill>
                <a:latin typeface="Menlo" panose="020B0609030804020204" pitchFamily="49" charset="0"/>
              </a:rPr>
              <a:t>=&gt;</a:t>
            </a:r>
            <a:r>
              <a:rPr lang="de-DE" sz="2800" dirty="0">
                <a:solidFill>
                  <a:srgbClr val="6C7680"/>
                </a:solidFill>
                <a:latin typeface="Menlo" panose="020B0609030804020204" pitchFamily="49" charset="0"/>
              </a:rPr>
              <a:t> () </a:t>
            </a:r>
            <a:r>
              <a:rPr lang="de-DE" sz="2800" dirty="0">
                <a:solidFill>
                  <a:srgbClr val="FA8D3E"/>
                </a:solidFill>
                <a:latin typeface="Menlo" panose="020B0609030804020204" pitchFamily="49" charset="0"/>
              </a:rPr>
              <a:t>=&gt;</a:t>
            </a:r>
            <a:r>
              <a:rPr lang="de-DE" sz="2800" dirty="0">
                <a:solidFill>
                  <a:srgbClr val="6C7680"/>
                </a:solidFill>
                <a:latin typeface="Menlo" panose="020B0609030804020204" pitchFamily="49" charset="0"/>
              </a:rPr>
              <a:t> </a:t>
            </a:r>
            <a:r>
              <a:rPr lang="de-DE" sz="2800" dirty="0" err="1">
                <a:solidFill>
                  <a:srgbClr val="ED9366"/>
                </a:solidFill>
                <a:latin typeface="Menlo" panose="020B0609030804020204" pitchFamily="49" charset="0"/>
              </a:rPr>
              <a:t>void</a:t>
            </a:r>
            <a:r>
              <a:rPr lang="de-DE" sz="2800" dirty="0">
                <a:solidFill>
                  <a:srgbClr val="6C7680"/>
                </a:solidFill>
                <a:latin typeface="Menlo" panose="020B0609030804020204" pitchFamily="49" charset="0"/>
              </a:rPr>
              <a:t>)</a:t>
            </a:r>
            <a:endParaRPr lang="de-DE" sz="28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7034857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738664"/>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Lifecycle</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onMount</a:t>
            </a:r>
            <a:endPar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4" name="Rechteck 3">
            <a:extLst>
              <a:ext uri="{FF2B5EF4-FFF2-40B4-BE49-F238E27FC236}">
                <a16:creationId xmlns:a16="http://schemas.microsoft.com/office/drawing/2014/main" id="{5B752C64-AA46-9643-BD7B-C071088E0AAD}"/>
              </a:ext>
            </a:extLst>
          </p:cNvPr>
          <p:cNvSpPr/>
          <p:nvPr/>
        </p:nvSpPr>
        <p:spPr>
          <a:xfrm>
            <a:off x="550863" y="1592263"/>
            <a:ext cx="9933422" cy="4893647"/>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 </a:t>
            </a:r>
            <a:r>
              <a:rPr lang="de-DE" sz="2400" dirty="0" err="1">
                <a:solidFill>
                  <a:srgbClr val="6C7680"/>
                </a:solidFill>
                <a:latin typeface="Menlo" panose="020B0609030804020204" pitchFamily="49" charset="0"/>
              </a:rPr>
              <a:t>onMount</a:t>
            </a:r>
            <a:r>
              <a:rPr lang="de-DE" sz="2400" dirty="0">
                <a:solidFill>
                  <a:srgbClr val="6C7680"/>
                </a:solidFill>
                <a:latin typeface="Menlo" panose="020B0609030804020204" pitchFamily="49" charset="0"/>
              </a:rPr>
              <a:t> }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onMount</a:t>
            </a:r>
            <a:r>
              <a:rPr lang="de-DE" sz="2400" dirty="0">
                <a:solidFill>
                  <a:srgbClr val="6C7680"/>
                </a:solidFill>
                <a:latin typeface="Menlo" panose="020B0609030804020204" pitchFamily="49" charset="0"/>
              </a:rPr>
              <a:t>(() </a:t>
            </a:r>
            <a:r>
              <a:rPr lang="de-DE" sz="2400" dirty="0">
                <a:solidFill>
                  <a:srgbClr val="FA8D3E"/>
                </a:solidFill>
                <a:latin typeface="Menlo" panose="020B0609030804020204" pitchFamily="49" charset="0"/>
              </a:rPr>
              <a:t>=&gt;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const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interval</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F07171"/>
                </a:solidFill>
                <a:latin typeface="Menlo" panose="020B0609030804020204" pitchFamily="49" charset="0"/>
              </a:rPr>
              <a:t>setInterval</a:t>
            </a:r>
            <a:r>
              <a:rPr lang="de-DE" sz="2400" dirty="0">
                <a:solidFill>
                  <a:srgbClr val="6C7680"/>
                </a:solidFill>
                <a:latin typeface="Menlo" panose="020B0609030804020204" pitchFamily="49" charset="0"/>
              </a:rPr>
              <a:t>(() </a:t>
            </a:r>
            <a:r>
              <a:rPr lang="de-DE" sz="2400" dirty="0">
                <a:solidFill>
                  <a:srgbClr val="FA8D3E"/>
                </a:solidFill>
                <a:latin typeface="Menlo" panose="020B0609030804020204" pitchFamily="49" charset="0"/>
              </a:rPr>
              <a:t>=&gt;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beep</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 </a:t>
            </a:r>
            <a:r>
              <a:rPr lang="de-DE" sz="2400" dirty="0">
                <a:solidFill>
                  <a:srgbClr val="FF9940"/>
                </a:solidFill>
                <a:latin typeface="Menlo" panose="020B0609030804020204" pitchFamily="49" charset="0"/>
              </a:rPr>
              <a:t>1000</a:t>
            </a:r>
            <a:r>
              <a:rPr lang="de-DE" sz="2400" dirty="0">
                <a:solidFill>
                  <a:srgbClr val="6C7680"/>
                </a:solidFill>
                <a:latin typeface="Menlo" panose="020B0609030804020204" pitchFamily="49" charset="0"/>
              </a:rPr>
              <a:t>);</a:t>
            </a:r>
          </a:p>
          <a:p>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return</a:t>
            </a:r>
            <a:r>
              <a:rPr lang="de-DE" sz="2400" dirty="0">
                <a:solidFill>
                  <a:srgbClr val="6C7680"/>
                </a:solidFill>
                <a:latin typeface="Menlo" panose="020B0609030804020204" pitchFamily="49" charset="0"/>
              </a:rPr>
              <a:t> () </a:t>
            </a:r>
            <a:r>
              <a:rPr lang="de-DE" sz="2400" dirty="0">
                <a:solidFill>
                  <a:srgbClr val="FA8D3E"/>
                </a:solidFill>
                <a:latin typeface="Menlo" panose="020B0609030804020204" pitchFamily="49" charset="0"/>
              </a:rPr>
              <a:t>=&gt;</a:t>
            </a:r>
            <a:r>
              <a:rPr lang="de-DE" sz="2400" dirty="0">
                <a:solidFill>
                  <a:srgbClr val="6C7680"/>
                </a:solidFill>
                <a:latin typeface="Menlo" panose="020B0609030804020204" pitchFamily="49" charset="0"/>
              </a:rPr>
              <a:t> </a:t>
            </a:r>
            <a:r>
              <a:rPr lang="de-DE" sz="2400" dirty="0" err="1">
                <a:solidFill>
                  <a:srgbClr val="F07171"/>
                </a:solidFill>
                <a:latin typeface="Menlo" panose="020B0609030804020204" pitchFamily="49" charset="0"/>
              </a:rPr>
              <a:t>clearInterval</a:t>
            </a:r>
            <a:r>
              <a:rPr lang="de-DE" sz="2400" dirty="0">
                <a:solidFill>
                  <a:srgbClr val="6C7680"/>
                </a:solidFill>
                <a:latin typeface="Menlo" panose="020B0609030804020204" pitchFamily="49" charset="0"/>
              </a:rPr>
              <a:t>(</a:t>
            </a:r>
            <a:r>
              <a:rPr lang="de-DE" sz="2400" dirty="0" err="1">
                <a:solidFill>
                  <a:srgbClr val="6C7680"/>
                </a:solidFill>
                <a:latin typeface="Menlo" panose="020B0609030804020204" pitchFamily="49" charset="0"/>
              </a:rPr>
              <a:t>interval</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114284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738664"/>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Lifecycle</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onDestroy</a:t>
            </a:r>
            <a:endPar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7" name="Rechteck 6">
            <a:extLst>
              <a:ext uri="{FF2B5EF4-FFF2-40B4-BE49-F238E27FC236}">
                <a16:creationId xmlns:a16="http://schemas.microsoft.com/office/drawing/2014/main" id="{20647848-ECA5-2E48-BCAA-A5585BF1109F}"/>
              </a:ext>
            </a:extLst>
          </p:cNvPr>
          <p:cNvSpPr/>
          <p:nvPr/>
        </p:nvSpPr>
        <p:spPr>
          <a:xfrm>
            <a:off x="550863" y="3247817"/>
            <a:ext cx="8355142" cy="523220"/>
          </a:xfrm>
          <a:prstGeom prst="rect">
            <a:avLst/>
          </a:prstGeom>
        </p:spPr>
        <p:txBody>
          <a:bodyPr wrap="square">
            <a:spAutoFit/>
          </a:bodyPr>
          <a:lstStyle/>
          <a:p>
            <a:r>
              <a:rPr lang="de-DE" sz="2800" dirty="0" err="1">
                <a:solidFill>
                  <a:srgbClr val="F2AE49"/>
                </a:solidFill>
                <a:latin typeface="Menlo" panose="020B0609030804020204" pitchFamily="49" charset="0"/>
              </a:rPr>
              <a:t>onDestroy</a:t>
            </a:r>
            <a:r>
              <a:rPr lang="de-DE" sz="2800" dirty="0">
                <a:solidFill>
                  <a:srgbClr val="6C7680"/>
                </a:solidFill>
                <a:latin typeface="Menlo" panose="020B0609030804020204" pitchFamily="49" charset="0"/>
              </a:rPr>
              <a:t>(</a:t>
            </a:r>
            <a:r>
              <a:rPr lang="de-DE" sz="2800" dirty="0" err="1">
                <a:solidFill>
                  <a:srgbClr val="6C7680"/>
                </a:solidFill>
                <a:latin typeface="Menlo" panose="020B0609030804020204" pitchFamily="49" charset="0"/>
              </a:rPr>
              <a:t>callback</a:t>
            </a:r>
            <a:r>
              <a:rPr lang="de-DE" sz="2800" dirty="0">
                <a:solidFill>
                  <a:srgbClr val="6C7680"/>
                </a:solidFill>
                <a:latin typeface="Menlo" panose="020B0609030804020204" pitchFamily="49" charset="0"/>
              </a:rPr>
              <a:t>: () </a:t>
            </a:r>
            <a:r>
              <a:rPr lang="de-DE" sz="2800" dirty="0">
                <a:solidFill>
                  <a:srgbClr val="FA8D3E"/>
                </a:solidFill>
                <a:latin typeface="Menlo" panose="020B0609030804020204" pitchFamily="49" charset="0"/>
              </a:rPr>
              <a:t>=&gt;</a:t>
            </a:r>
            <a:r>
              <a:rPr lang="de-DE" sz="2800" dirty="0">
                <a:solidFill>
                  <a:srgbClr val="6C7680"/>
                </a:solidFill>
                <a:latin typeface="Menlo" panose="020B0609030804020204" pitchFamily="49" charset="0"/>
              </a:rPr>
              <a:t> </a:t>
            </a:r>
            <a:r>
              <a:rPr lang="de-DE" sz="2800" dirty="0" err="1">
                <a:solidFill>
                  <a:srgbClr val="ED9366"/>
                </a:solidFill>
                <a:latin typeface="Menlo" panose="020B0609030804020204" pitchFamily="49" charset="0"/>
              </a:rPr>
              <a:t>void</a:t>
            </a:r>
            <a:r>
              <a:rPr lang="de-DE" sz="2800" dirty="0">
                <a:solidFill>
                  <a:srgbClr val="6C7680"/>
                </a:solidFill>
                <a:latin typeface="Menlo" panose="020B0609030804020204" pitchFamily="49" charset="0"/>
              </a:rPr>
              <a:t>)</a:t>
            </a:r>
            <a:endParaRPr lang="de-DE" sz="28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22691776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738664"/>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Lifecycle</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onDestroy</a:t>
            </a:r>
            <a:endPar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2" name="Rechteck 1">
            <a:extLst>
              <a:ext uri="{FF2B5EF4-FFF2-40B4-BE49-F238E27FC236}">
                <a16:creationId xmlns:a16="http://schemas.microsoft.com/office/drawing/2014/main" id="{C44D423C-D291-CB4D-83EC-DFFC16DAF7B6}"/>
              </a:ext>
            </a:extLst>
          </p:cNvPr>
          <p:cNvSpPr/>
          <p:nvPr/>
        </p:nvSpPr>
        <p:spPr>
          <a:xfrm>
            <a:off x="550862" y="1592263"/>
            <a:ext cx="11427777" cy="4154984"/>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 </a:t>
            </a:r>
            <a:r>
              <a:rPr lang="de-DE" sz="2400" dirty="0" err="1">
                <a:solidFill>
                  <a:srgbClr val="6C7680"/>
                </a:solidFill>
                <a:latin typeface="Menlo" panose="020B0609030804020204" pitchFamily="49" charset="0"/>
              </a:rPr>
              <a:t>onDestroy</a:t>
            </a:r>
            <a:r>
              <a:rPr lang="de-DE" sz="2400" dirty="0">
                <a:solidFill>
                  <a:srgbClr val="6C7680"/>
                </a:solidFill>
                <a:latin typeface="Menlo" panose="020B0609030804020204" pitchFamily="49" charset="0"/>
              </a:rPr>
              <a:t> }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const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interval</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F07171"/>
                </a:solidFill>
                <a:latin typeface="Menlo" panose="020B0609030804020204" pitchFamily="49" charset="0"/>
              </a:rPr>
              <a:t>setInterval</a:t>
            </a:r>
            <a:r>
              <a:rPr lang="de-DE" sz="2400" dirty="0">
                <a:solidFill>
                  <a:srgbClr val="6C7680"/>
                </a:solidFill>
                <a:latin typeface="Menlo" panose="020B0609030804020204" pitchFamily="49" charset="0"/>
              </a:rPr>
              <a:t>(() </a:t>
            </a:r>
            <a:r>
              <a:rPr lang="de-DE" sz="2400" dirty="0">
                <a:solidFill>
                  <a:srgbClr val="FA8D3E"/>
                </a:solidFill>
                <a:latin typeface="Menlo" panose="020B0609030804020204" pitchFamily="49" charset="0"/>
              </a:rPr>
              <a:t>=&gt;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beep</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 </a:t>
            </a:r>
            <a:r>
              <a:rPr lang="de-DE" sz="2400" dirty="0">
                <a:solidFill>
                  <a:srgbClr val="FF9940"/>
                </a:solidFill>
                <a:latin typeface="Menlo" panose="020B0609030804020204" pitchFamily="49" charset="0"/>
              </a:rPr>
              <a:t>1000</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onDestroy</a:t>
            </a:r>
            <a:r>
              <a:rPr lang="de-DE" sz="2400" dirty="0">
                <a:solidFill>
                  <a:srgbClr val="6C7680"/>
                </a:solidFill>
                <a:latin typeface="Menlo" panose="020B0609030804020204" pitchFamily="49" charset="0"/>
              </a:rPr>
              <a:t>(() </a:t>
            </a:r>
            <a:r>
              <a:rPr lang="de-DE" sz="2400" dirty="0">
                <a:solidFill>
                  <a:srgbClr val="FA8D3E"/>
                </a:solidFill>
                <a:latin typeface="Menlo" panose="020B0609030804020204" pitchFamily="49" charset="0"/>
              </a:rPr>
              <a:t>=&gt;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F07171"/>
                </a:solidFill>
                <a:latin typeface="Menlo" panose="020B0609030804020204" pitchFamily="49" charset="0"/>
              </a:rPr>
              <a:t>clearInterval</a:t>
            </a:r>
            <a:r>
              <a:rPr lang="de-DE" sz="2400" dirty="0">
                <a:solidFill>
                  <a:srgbClr val="6C7680"/>
                </a:solidFill>
                <a:latin typeface="Menlo" panose="020B0609030804020204" pitchFamily="49" charset="0"/>
              </a:rPr>
              <a:t>(</a:t>
            </a:r>
            <a:r>
              <a:rPr lang="de-DE" sz="2400" dirty="0" err="1">
                <a:solidFill>
                  <a:srgbClr val="6C7680"/>
                </a:solidFill>
                <a:latin typeface="Menlo" panose="020B0609030804020204" pitchFamily="49" charset="0"/>
              </a:rPr>
              <a:t>interval</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1208498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6347215" cy="738664"/>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Lifecycle</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beforeUpdate</a:t>
            </a:r>
            <a:r>
              <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&amp; </a:t>
            </a:r>
            <a:r>
              <a:rPr lang="de-DE" sz="24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afterUpdate</a:t>
            </a:r>
            <a:endPar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6" name="Rechteck 5">
            <a:extLst>
              <a:ext uri="{FF2B5EF4-FFF2-40B4-BE49-F238E27FC236}">
                <a16:creationId xmlns:a16="http://schemas.microsoft.com/office/drawing/2014/main" id="{0C75387D-60BF-7C4B-8EB4-ED6B869EB55B}"/>
              </a:ext>
            </a:extLst>
          </p:cNvPr>
          <p:cNvSpPr/>
          <p:nvPr/>
        </p:nvSpPr>
        <p:spPr>
          <a:xfrm>
            <a:off x="550863" y="3244334"/>
            <a:ext cx="7542449" cy="523220"/>
          </a:xfrm>
          <a:prstGeom prst="rect">
            <a:avLst/>
          </a:prstGeom>
        </p:spPr>
        <p:txBody>
          <a:bodyPr wrap="none">
            <a:spAutoFit/>
          </a:bodyPr>
          <a:lstStyle/>
          <a:p>
            <a:r>
              <a:rPr lang="de-DE" sz="2800" dirty="0" err="1">
                <a:solidFill>
                  <a:srgbClr val="F2AE49"/>
                </a:solidFill>
                <a:latin typeface="Menlo" panose="020B0609030804020204" pitchFamily="49" charset="0"/>
              </a:rPr>
              <a:t>beforeUpdate</a:t>
            </a:r>
            <a:r>
              <a:rPr lang="de-DE" sz="2800" dirty="0">
                <a:solidFill>
                  <a:srgbClr val="6C7680"/>
                </a:solidFill>
                <a:latin typeface="Menlo" panose="020B0609030804020204" pitchFamily="49" charset="0"/>
              </a:rPr>
              <a:t>(</a:t>
            </a:r>
            <a:r>
              <a:rPr lang="de-DE" sz="2800" dirty="0" err="1">
                <a:solidFill>
                  <a:srgbClr val="6C7680"/>
                </a:solidFill>
                <a:latin typeface="Menlo" panose="020B0609030804020204" pitchFamily="49" charset="0"/>
              </a:rPr>
              <a:t>callback</a:t>
            </a:r>
            <a:r>
              <a:rPr lang="de-DE" sz="2800" dirty="0">
                <a:solidFill>
                  <a:srgbClr val="6C7680"/>
                </a:solidFill>
                <a:latin typeface="Menlo" panose="020B0609030804020204" pitchFamily="49" charset="0"/>
              </a:rPr>
              <a:t>: () </a:t>
            </a:r>
            <a:r>
              <a:rPr lang="de-DE" sz="2800" dirty="0">
                <a:solidFill>
                  <a:srgbClr val="FA8D3E"/>
                </a:solidFill>
                <a:latin typeface="Menlo" panose="020B0609030804020204" pitchFamily="49" charset="0"/>
              </a:rPr>
              <a:t>=&gt;</a:t>
            </a:r>
            <a:r>
              <a:rPr lang="de-DE" sz="2800" dirty="0">
                <a:solidFill>
                  <a:srgbClr val="6C7680"/>
                </a:solidFill>
                <a:latin typeface="Menlo" panose="020B0609030804020204" pitchFamily="49" charset="0"/>
              </a:rPr>
              <a:t> </a:t>
            </a:r>
            <a:r>
              <a:rPr lang="de-DE" sz="2800" dirty="0" err="1">
                <a:solidFill>
                  <a:srgbClr val="ED9366"/>
                </a:solidFill>
                <a:latin typeface="Menlo" panose="020B0609030804020204" pitchFamily="49" charset="0"/>
              </a:rPr>
              <a:t>void</a:t>
            </a:r>
            <a:r>
              <a:rPr lang="de-DE" sz="2800" dirty="0">
                <a:solidFill>
                  <a:srgbClr val="6C7680"/>
                </a:solidFill>
                <a:latin typeface="Menlo" panose="020B0609030804020204" pitchFamily="49" charset="0"/>
              </a:rPr>
              <a:t>)</a:t>
            </a:r>
            <a:endParaRPr lang="de-DE" sz="2800" b="0" dirty="0">
              <a:solidFill>
                <a:srgbClr val="6C7680"/>
              </a:solidFill>
              <a:effectLst/>
              <a:latin typeface="Menlo" panose="020B0609030804020204" pitchFamily="49" charset="0"/>
            </a:endParaRPr>
          </a:p>
        </p:txBody>
      </p:sp>
      <p:sp>
        <p:nvSpPr>
          <p:cNvPr id="4" name="Rechteck 3">
            <a:extLst>
              <a:ext uri="{FF2B5EF4-FFF2-40B4-BE49-F238E27FC236}">
                <a16:creationId xmlns:a16="http://schemas.microsoft.com/office/drawing/2014/main" id="{1FEFCB10-77F2-284B-BFEE-54BD849DAC84}"/>
              </a:ext>
            </a:extLst>
          </p:cNvPr>
          <p:cNvSpPr/>
          <p:nvPr/>
        </p:nvSpPr>
        <p:spPr>
          <a:xfrm>
            <a:off x="550863" y="3767554"/>
            <a:ext cx="7326044" cy="523220"/>
          </a:xfrm>
          <a:prstGeom prst="rect">
            <a:avLst/>
          </a:prstGeom>
        </p:spPr>
        <p:txBody>
          <a:bodyPr wrap="none">
            <a:spAutoFit/>
          </a:bodyPr>
          <a:lstStyle/>
          <a:p>
            <a:r>
              <a:rPr lang="de-DE" sz="2800" dirty="0" err="1">
                <a:solidFill>
                  <a:srgbClr val="F2AE49"/>
                </a:solidFill>
                <a:latin typeface="Menlo" panose="020B0609030804020204" pitchFamily="49" charset="0"/>
              </a:rPr>
              <a:t>afterUpdate</a:t>
            </a:r>
            <a:r>
              <a:rPr lang="de-DE" sz="2800" dirty="0">
                <a:solidFill>
                  <a:srgbClr val="6C7680"/>
                </a:solidFill>
                <a:latin typeface="Menlo" panose="020B0609030804020204" pitchFamily="49" charset="0"/>
              </a:rPr>
              <a:t>(</a:t>
            </a:r>
            <a:r>
              <a:rPr lang="de-DE" sz="2800" dirty="0" err="1">
                <a:solidFill>
                  <a:srgbClr val="6C7680"/>
                </a:solidFill>
                <a:latin typeface="Menlo" panose="020B0609030804020204" pitchFamily="49" charset="0"/>
              </a:rPr>
              <a:t>callback</a:t>
            </a:r>
            <a:r>
              <a:rPr lang="de-DE" sz="2800" dirty="0">
                <a:solidFill>
                  <a:srgbClr val="6C7680"/>
                </a:solidFill>
                <a:latin typeface="Menlo" panose="020B0609030804020204" pitchFamily="49" charset="0"/>
              </a:rPr>
              <a:t>: () </a:t>
            </a:r>
            <a:r>
              <a:rPr lang="de-DE" sz="2800" dirty="0">
                <a:solidFill>
                  <a:srgbClr val="FA8D3E"/>
                </a:solidFill>
                <a:latin typeface="Menlo" panose="020B0609030804020204" pitchFamily="49" charset="0"/>
              </a:rPr>
              <a:t>=&gt;</a:t>
            </a:r>
            <a:r>
              <a:rPr lang="de-DE" sz="2800" dirty="0">
                <a:solidFill>
                  <a:srgbClr val="6C7680"/>
                </a:solidFill>
                <a:latin typeface="Menlo" panose="020B0609030804020204" pitchFamily="49" charset="0"/>
              </a:rPr>
              <a:t> </a:t>
            </a:r>
            <a:r>
              <a:rPr lang="de-DE" sz="2800" dirty="0" err="1">
                <a:solidFill>
                  <a:srgbClr val="ED9366"/>
                </a:solidFill>
                <a:latin typeface="Menlo" panose="020B0609030804020204" pitchFamily="49" charset="0"/>
              </a:rPr>
              <a:t>void</a:t>
            </a:r>
            <a:r>
              <a:rPr lang="de-DE" sz="2800" dirty="0">
                <a:solidFill>
                  <a:srgbClr val="6C7680"/>
                </a:solidFill>
                <a:latin typeface="Menlo" panose="020B0609030804020204" pitchFamily="49" charset="0"/>
              </a:rPr>
              <a:t>)</a:t>
            </a:r>
            <a:endParaRPr lang="de-DE" sz="28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65847306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6347215" cy="738664"/>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Lifecycle</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beforeUpdate</a:t>
            </a:r>
            <a:r>
              <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&amp; </a:t>
            </a:r>
            <a:r>
              <a:rPr lang="de-DE" sz="24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afterUpdate</a:t>
            </a:r>
            <a:endPar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7" name="Rechteck 6">
            <a:extLst>
              <a:ext uri="{FF2B5EF4-FFF2-40B4-BE49-F238E27FC236}">
                <a16:creationId xmlns:a16="http://schemas.microsoft.com/office/drawing/2014/main" id="{6AE151F9-2D6A-244B-B97B-3D31C74F024A}"/>
              </a:ext>
            </a:extLst>
          </p:cNvPr>
          <p:cNvSpPr/>
          <p:nvPr/>
        </p:nvSpPr>
        <p:spPr>
          <a:xfrm>
            <a:off x="550862" y="1592263"/>
            <a:ext cx="10966819" cy="4154984"/>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 </a:t>
            </a:r>
            <a:r>
              <a:rPr lang="de-DE" sz="2400" dirty="0" err="1">
                <a:solidFill>
                  <a:srgbClr val="6C7680"/>
                </a:solidFill>
                <a:latin typeface="Menlo" panose="020B0609030804020204" pitchFamily="49" charset="0"/>
              </a:rPr>
              <a:t>beforeUpdate</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afterUpdate</a:t>
            </a:r>
            <a:r>
              <a:rPr lang="de-DE" sz="2400" dirty="0">
                <a:solidFill>
                  <a:srgbClr val="6C7680"/>
                </a:solidFill>
                <a:latin typeface="Menlo" panose="020B0609030804020204" pitchFamily="49" charset="0"/>
              </a:rPr>
              <a:t> }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beforeUpdate</a:t>
            </a:r>
            <a:r>
              <a:rPr lang="de-DE" sz="2400" dirty="0">
                <a:solidFill>
                  <a:srgbClr val="6C7680"/>
                </a:solidFill>
                <a:latin typeface="Menlo" panose="020B0609030804020204" pitchFamily="49" charset="0"/>
              </a:rPr>
              <a:t>(() </a:t>
            </a:r>
            <a:r>
              <a:rPr lang="de-DE" sz="2400" dirty="0">
                <a:solidFill>
                  <a:srgbClr val="FA8D3E"/>
                </a:solidFill>
                <a:latin typeface="Menlo" panose="020B0609030804020204" pitchFamily="49" charset="0"/>
              </a:rPr>
              <a:t>=&gt;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'vor Aktualisierung'</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afterUpdate</a:t>
            </a:r>
            <a:r>
              <a:rPr lang="de-DE" sz="2400" dirty="0">
                <a:solidFill>
                  <a:srgbClr val="6C7680"/>
                </a:solidFill>
                <a:latin typeface="Menlo" panose="020B0609030804020204" pitchFamily="49" charset="0"/>
              </a:rPr>
              <a:t>(() </a:t>
            </a:r>
            <a:r>
              <a:rPr lang="de-DE" sz="2400" dirty="0">
                <a:solidFill>
                  <a:srgbClr val="FA8D3E"/>
                </a:solidFill>
                <a:latin typeface="Menlo" panose="020B0609030804020204" pitchFamily="49" charset="0"/>
              </a:rPr>
              <a:t>=&gt;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'nach Aktualisierung'</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4182369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88AFA754-56DA-154D-9D26-5B19A0500C65}"/>
              </a:ext>
            </a:extLst>
          </p:cNvPr>
          <p:cNvSpPr/>
          <p:nvPr/>
        </p:nvSpPr>
        <p:spPr>
          <a:xfrm>
            <a:off x="1487488" y="3766147"/>
            <a:ext cx="9159309" cy="461665"/>
          </a:xfrm>
          <a:prstGeom prst="rect">
            <a:avLst/>
          </a:prstGeom>
        </p:spPr>
        <p:txBody>
          <a:bodyPr wrap="square">
            <a:spAutoFit/>
          </a:bodyPr>
          <a:lstStyle/>
          <a:p>
            <a:r>
              <a:rPr lang="de-DE" sz="2400" dirty="0" err="1">
                <a:solidFill>
                  <a:srgbClr val="F07171"/>
                </a:solidFill>
                <a:latin typeface="Menlo" panose="020B0609030804020204" pitchFamily="49" charset="0"/>
              </a:rPr>
              <a:t>npx</a:t>
            </a:r>
            <a:r>
              <a:rPr lang="de-DE" sz="2400" dirty="0">
                <a:solidFill>
                  <a:srgbClr val="6C7680"/>
                </a:solidFill>
                <a:latin typeface="Menlo" panose="020B0609030804020204" pitchFamily="49" charset="0"/>
              </a:rPr>
              <a:t> </a:t>
            </a:r>
            <a:r>
              <a:rPr lang="de-DE" sz="2400" b="1" dirty="0" err="1">
                <a:solidFill>
                  <a:srgbClr val="232B35"/>
                </a:solidFill>
                <a:latin typeface="Menlo" panose="020B0609030804020204" pitchFamily="49" charset="0"/>
              </a:rPr>
              <a:t>degit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sveltejs</a:t>
            </a:r>
            <a:r>
              <a:rPr lang="de-DE" sz="2400" dirty="0">
                <a:solidFill>
                  <a:srgbClr val="6C7680"/>
                </a:solidFill>
                <a:latin typeface="Menlo" panose="020B0609030804020204" pitchFamily="49" charset="0"/>
              </a:rPr>
              <a:t>/</a:t>
            </a:r>
            <a:r>
              <a:rPr lang="de-DE" sz="2400" dirty="0" err="1">
                <a:solidFill>
                  <a:srgbClr val="6C7680"/>
                </a:solidFill>
                <a:latin typeface="Menlo" panose="020B0609030804020204" pitchFamily="49" charset="0"/>
              </a:rPr>
              <a:t>template</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my</a:t>
            </a:r>
            <a:r>
              <a:rPr lang="de-DE" sz="2400" dirty="0">
                <a:solidFill>
                  <a:srgbClr val="6C7680"/>
                </a:solidFill>
                <a:latin typeface="Menlo" panose="020B0609030804020204" pitchFamily="49" charset="0"/>
              </a:rPr>
              <a:t>-</a:t>
            </a:r>
            <a:r>
              <a:rPr lang="de-DE" sz="2400" dirty="0" err="1">
                <a:solidFill>
                  <a:srgbClr val="6C7680"/>
                </a:solidFill>
                <a:latin typeface="Menlo" panose="020B0609030804020204" pitchFamily="49" charset="0"/>
              </a:rPr>
              <a:t>svelte</a:t>
            </a:r>
            <a:r>
              <a:rPr lang="de-DE" sz="2400" dirty="0">
                <a:solidFill>
                  <a:srgbClr val="6C7680"/>
                </a:solidFill>
                <a:latin typeface="Menlo" panose="020B0609030804020204" pitchFamily="49" charset="0"/>
              </a:rPr>
              <a:t>-project</a:t>
            </a:r>
          </a:p>
        </p:txBody>
      </p:sp>
      <p:sp>
        <p:nvSpPr>
          <p:cNvPr id="4" name="Textfeld 3">
            <a:extLst>
              <a:ext uri="{FF2B5EF4-FFF2-40B4-BE49-F238E27FC236}">
                <a16:creationId xmlns:a16="http://schemas.microsoft.com/office/drawing/2014/main" id="{1B75AC65-D545-5C4E-9EB5-0CF5DC2B1657}"/>
              </a:ext>
            </a:extLst>
          </p:cNvPr>
          <p:cNvSpPr txBox="1"/>
          <p:nvPr/>
        </p:nvSpPr>
        <p:spPr>
          <a:xfrm>
            <a:off x="1487488" y="2260856"/>
            <a:ext cx="2909583" cy="830997"/>
          </a:xfrm>
          <a:prstGeom prst="rect">
            <a:avLst/>
          </a:prstGeom>
          <a:noFill/>
        </p:spPr>
        <p:txBody>
          <a:bodyPr wrap="square" rtlCol="0">
            <a:spAutoFit/>
          </a:bodyPr>
          <a:lstStyle/>
          <a:p>
            <a:r>
              <a:rPr lang="de-DE" sz="4800" b="1" dirty="0" err="1">
                <a:solidFill>
                  <a:schemeClr val="tx1">
                    <a:lumMod val="65000"/>
                    <a:lumOff val="35000"/>
                  </a:schemeClr>
                </a:solidFill>
                <a:latin typeface="Futura" panose="020B0602020204020303" pitchFamily="34" charset="-79"/>
                <a:cs typeface="Futura" panose="020B0602020204020303" pitchFamily="34" charset="-79"/>
              </a:rPr>
              <a:t>degit</a:t>
            </a:r>
            <a:endParaRPr lang="de-DE" sz="4800" b="1" dirty="0">
              <a:solidFill>
                <a:schemeClr val="tx1">
                  <a:lumMod val="65000"/>
                  <a:lumOff val="35000"/>
                </a:schemeClr>
              </a:solidFill>
              <a:latin typeface="Futura" panose="020B0602020204020303" pitchFamily="34" charset="-79"/>
              <a:cs typeface="Futura" panose="020B0602020204020303" pitchFamily="34" charset="-79"/>
            </a:endParaRPr>
          </a:p>
        </p:txBody>
      </p:sp>
      <p:sp>
        <p:nvSpPr>
          <p:cNvPr id="5" name="Rechteck 4">
            <a:extLst>
              <a:ext uri="{FF2B5EF4-FFF2-40B4-BE49-F238E27FC236}">
                <a16:creationId xmlns:a16="http://schemas.microsoft.com/office/drawing/2014/main" id="{6788C833-AACA-3241-8121-E6DECAE05D91}"/>
              </a:ext>
            </a:extLst>
          </p:cNvPr>
          <p:cNvSpPr/>
          <p:nvPr/>
        </p:nvSpPr>
        <p:spPr>
          <a:xfrm>
            <a:off x="1487488" y="4227812"/>
            <a:ext cx="6096000" cy="1200329"/>
          </a:xfrm>
          <a:prstGeom prst="rect">
            <a:avLst/>
          </a:prstGeom>
        </p:spPr>
        <p:txBody>
          <a:bodyPr>
            <a:spAutoFit/>
          </a:bodyPr>
          <a:lstStyle/>
          <a:p>
            <a:r>
              <a:rPr lang="de-DE" sz="2400" dirty="0">
                <a:solidFill>
                  <a:srgbClr val="F07171"/>
                </a:solidFill>
                <a:latin typeface="Menlo" panose="020B0609030804020204" pitchFamily="49" charset="0"/>
              </a:rPr>
              <a:t>cd</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my</a:t>
            </a:r>
            <a:r>
              <a:rPr lang="de-DE" sz="2400" dirty="0">
                <a:solidFill>
                  <a:srgbClr val="6C7680"/>
                </a:solidFill>
                <a:latin typeface="Menlo" panose="020B0609030804020204" pitchFamily="49" charset="0"/>
              </a:rPr>
              <a:t>-</a:t>
            </a:r>
            <a:r>
              <a:rPr lang="de-DE" sz="2400" dirty="0" err="1">
                <a:solidFill>
                  <a:srgbClr val="6C7680"/>
                </a:solidFill>
                <a:latin typeface="Menlo" panose="020B0609030804020204" pitchFamily="49" charset="0"/>
              </a:rPr>
              <a:t>svelte</a:t>
            </a:r>
            <a:r>
              <a:rPr lang="de-DE" sz="2400" dirty="0">
                <a:solidFill>
                  <a:srgbClr val="6C7680"/>
                </a:solidFill>
                <a:latin typeface="Menlo" panose="020B0609030804020204" pitchFamily="49" charset="0"/>
              </a:rPr>
              <a:t>-project</a:t>
            </a:r>
          </a:p>
          <a:p>
            <a:r>
              <a:rPr lang="de-DE" sz="2400" dirty="0" err="1">
                <a:solidFill>
                  <a:srgbClr val="F07171"/>
                </a:solidFill>
                <a:latin typeface="Menlo" panose="020B0609030804020204" pitchFamily="49" charset="0"/>
              </a:rPr>
              <a:t>npm</a:t>
            </a:r>
            <a:r>
              <a:rPr lang="de-DE" sz="2400" dirty="0">
                <a:solidFill>
                  <a:srgbClr val="F07171"/>
                </a:solidFill>
                <a:latin typeface="Menlo" panose="020B0609030804020204" pitchFamily="49" charset="0"/>
              </a:rPr>
              <a:t> </a:t>
            </a:r>
            <a:r>
              <a:rPr lang="de-DE" sz="2400" dirty="0" err="1">
                <a:solidFill>
                  <a:srgbClr val="F07171"/>
                </a:solidFill>
                <a:latin typeface="Menlo" panose="020B0609030804020204" pitchFamily="49" charset="0"/>
              </a:rPr>
              <a:t>install</a:t>
            </a:r>
            <a:endParaRPr lang="de-DE" sz="2400" dirty="0">
              <a:solidFill>
                <a:srgbClr val="F07171"/>
              </a:solidFill>
              <a:latin typeface="Menlo" panose="020B0609030804020204" pitchFamily="49" charset="0"/>
            </a:endParaRPr>
          </a:p>
          <a:p>
            <a:r>
              <a:rPr lang="de-DE" sz="2400" dirty="0" err="1">
                <a:solidFill>
                  <a:srgbClr val="F07171"/>
                </a:solidFill>
                <a:latin typeface="Menlo" panose="020B0609030804020204" pitchFamily="49" charset="0"/>
              </a:rPr>
              <a:t>npm</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run</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dev</a:t>
            </a:r>
            <a:endParaRPr lang="de-DE" sz="2400" dirty="0">
              <a:solidFill>
                <a:srgbClr val="6C7680"/>
              </a:solidFill>
              <a:latin typeface="Menlo" panose="020B0609030804020204" pitchFamily="49" charset="0"/>
            </a:endParaRPr>
          </a:p>
        </p:txBody>
      </p:sp>
      <p:pic>
        <p:nvPicPr>
          <p:cNvPr id="6" name="Onlinemedien 1" descr="Degit.mov">
            <a:hlinkClick r:id="" action="ppaction://media"/>
            <a:extLst>
              <a:ext uri="{FF2B5EF4-FFF2-40B4-BE49-F238E27FC236}">
                <a16:creationId xmlns:a16="http://schemas.microsoft.com/office/drawing/2014/main" id="{9873BAEE-E375-C840-B816-0290074A4233}"/>
              </a:ext>
            </a:extLst>
          </p:cNvPr>
          <p:cNvPicPr>
            <a:picLocks noChangeAspect="1"/>
          </p:cNvPicPr>
          <p:nvPr>
            <a:videoFile r:link="rId1"/>
            <p:extLst>
              <p:ext uri="{DAA4B4D4-6D71-4841-9C94-3DE7FCFB9230}">
                <p14:media xmlns:p14="http://schemas.microsoft.com/office/powerpoint/2010/main" r:embed="rId2">
                  <p14:trim st="1988.6337" end="14267.269"/>
                </p14:media>
              </p:ext>
            </p:extLst>
          </p:nvPr>
        </p:nvPicPr>
        <p:blipFill rotWithShape="1">
          <a:blip r:embed="rId5"/>
          <a:srcRect l="1601" t="4771" r="3456" b="2725"/>
          <a:stretch/>
        </p:blipFill>
        <p:spPr>
          <a:xfrm>
            <a:off x="4893076" y="1144988"/>
            <a:ext cx="6079351" cy="4704549"/>
          </a:xfrm>
          <a:prstGeom prst="rect">
            <a:avLst/>
          </a:prstGeom>
          <a:ln w="190500" cap="rnd">
            <a:solidFill>
              <a:srgbClr val="FAFAFA"/>
            </a:solidFill>
          </a:ln>
          <a:effectLst>
            <a:outerShdw blurRad="457200" dist="38100" dir="5400000" sx="107000" sy="107000" algn="t" rotWithShape="0">
              <a:prstClr val="black">
                <a:alpha val="13000"/>
              </a:prstClr>
            </a:outerShdw>
          </a:effectLst>
        </p:spPr>
      </p:pic>
    </p:spTree>
    <p:extLst>
      <p:ext uri="{BB962C8B-B14F-4D97-AF65-F5344CB8AC3E}">
        <p14:creationId xmlns:p14="http://schemas.microsoft.com/office/powerpoint/2010/main" val="2895541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50000" fill="hold" nodeType="withEffect">
                                  <p:stCondLst>
                                    <p:cond delay="30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6"/>
                                        </p:tgtEl>
                                      </p:cBhvr>
                                    </p:cmd>
                                  </p:childTnLst>
                                </p:cTn>
                              </p:par>
                            </p:childTnLst>
                          </p:cTn>
                        </p:par>
                      </p:childTnLst>
                    </p:cTn>
                  </p:par>
                </p:childTnLst>
              </p:cTn>
              <p:nextCondLst>
                <p:cond evt="onClick" delay="0">
                  <p:tgtEl>
                    <p:spTgt spid="6"/>
                  </p:tgtEl>
                </p:cond>
              </p:nextCondLst>
            </p:seq>
            <p:video>
              <p:cMediaNode vol="80000">
                <p:cTn id="16" fill="hold" display="0">
                  <p:stCondLst>
                    <p:cond delay="indefinite"/>
                  </p:stCondLst>
                </p:cTn>
                <p:tgtEl>
                  <p:spTgt spid="6"/>
                </p:tgtEl>
              </p:cMediaNode>
            </p:video>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738664"/>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Lifecycle</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tick</a:t>
            </a:r>
          </a:p>
        </p:txBody>
      </p:sp>
      <p:sp>
        <p:nvSpPr>
          <p:cNvPr id="7" name="Rechteck 6">
            <a:extLst>
              <a:ext uri="{FF2B5EF4-FFF2-40B4-BE49-F238E27FC236}">
                <a16:creationId xmlns:a16="http://schemas.microsoft.com/office/drawing/2014/main" id="{20647848-ECA5-2E48-BCAA-A5585BF1109F}"/>
              </a:ext>
            </a:extLst>
          </p:cNvPr>
          <p:cNvSpPr/>
          <p:nvPr/>
        </p:nvSpPr>
        <p:spPr>
          <a:xfrm>
            <a:off x="550862" y="3247817"/>
            <a:ext cx="10677969" cy="523220"/>
          </a:xfrm>
          <a:prstGeom prst="rect">
            <a:avLst/>
          </a:prstGeom>
        </p:spPr>
        <p:txBody>
          <a:bodyPr wrap="square">
            <a:spAutoFit/>
          </a:bodyPr>
          <a:lstStyle/>
          <a:p>
            <a:r>
              <a:rPr lang="de-DE" sz="2800" dirty="0" err="1">
                <a:solidFill>
                  <a:srgbClr val="6C7680"/>
                </a:solidFill>
                <a:latin typeface="Menlo" panose="020B0609030804020204" pitchFamily="49" charset="0"/>
              </a:rPr>
              <a:t>promise</a:t>
            </a:r>
            <a:r>
              <a:rPr lang="de-DE" sz="2800" dirty="0">
                <a:solidFill>
                  <a:srgbClr val="6C7680"/>
                </a:solidFill>
                <a:latin typeface="Menlo" panose="020B0609030804020204" pitchFamily="49" charset="0"/>
              </a:rPr>
              <a:t>: </a:t>
            </a:r>
            <a:r>
              <a:rPr lang="de-DE" sz="2800" dirty="0" err="1">
                <a:solidFill>
                  <a:srgbClr val="6C7680"/>
                </a:solidFill>
                <a:latin typeface="Menlo" panose="020B0609030804020204" pitchFamily="49" charset="0"/>
              </a:rPr>
              <a:t>Promise</a:t>
            </a:r>
            <a:r>
              <a:rPr lang="de-DE" sz="2800" dirty="0">
                <a:solidFill>
                  <a:srgbClr val="6C7680"/>
                </a:solidFill>
                <a:latin typeface="Menlo" panose="020B0609030804020204" pitchFamily="49" charset="0"/>
              </a:rPr>
              <a:t> = </a:t>
            </a:r>
            <a:r>
              <a:rPr lang="de-DE" sz="2800" dirty="0">
                <a:solidFill>
                  <a:srgbClr val="F2AE49"/>
                </a:solidFill>
                <a:latin typeface="Menlo" panose="020B0609030804020204" pitchFamily="49" charset="0"/>
              </a:rPr>
              <a:t>tick</a:t>
            </a:r>
            <a:r>
              <a:rPr lang="de-DE" sz="2800" dirty="0">
                <a:solidFill>
                  <a:srgbClr val="6C7680"/>
                </a:solidFill>
                <a:latin typeface="Menlo" panose="020B0609030804020204" pitchFamily="49" charset="0"/>
              </a:rPr>
              <a:t>()</a:t>
            </a:r>
            <a:endParaRPr lang="de-DE" sz="28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54768658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6347215" cy="738664"/>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Lifecycle</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tick</a:t>
            </a:r>
          </a:p>
        </p:txBody>
      </p:sp>
      <p:sp>
        <p:nvSpPr>
          <p:cNvPr id="2" name="Rechteck 1">
            <a:extLst>
              <a:ext uri="{FF2B5EF4-FFF2-40B4-BE49-F238E27FC236}">
                <a16:creationId xmlns:a16="http://schemas.microsoft.com/office/drawing/2014/main" id="{870C453E-477F-6241-9524-5B782AC9821E}"/>
              </a:ext>
            </a:extLst>
          </p:cNvPr>
          <p:cNvSpPr/>
          <p:nvPr/>
        </p:nvSpPr>
        <p:spPr>
          <a:xfrm>
            <a:off x="580024" y="1592263"/>
            <a:ext cx="11974687" cy="3785652"/>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 </a:t>
            </a:r>
            <a:r>
              <a:rPr lang="de-DE" sz="2400" dirty="0" err="1">
                <a:solidFill>
                  <a:srgbClr val="6C7680"/>
                </a:solidFill>
                <a:latin typeface="Menlo" panose="020B0609030804020204" pitchFamily="49" charset="0"/>
              </a:rPr>
              <a:t>beforeUpdate</a:t>
            </a:r>
            <a:r>
              <a:rPr lang="de-DE" sz="2400" dirty="0">
                <a:solidFill>
                  <a:srgbClr val="6C7680"/>
                </a:solidFill>
                <a:latin typeface="Menlo" panose="020B0609030804020204" pitchFamily="49" charset="0"/>
              </a:rPr>
              <a:t>, tick }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beforeUpdate</a:t>
            </a:r>
            <a:r>
              <a:rPr lang="de-DE" sz="2400" dirty="0">
                <a:solidFill>
                  <a:srgbClr val="6C7680"/>
                </a:solidFill>
                <a:latin typeface="Menlo" panose="020B0609030804020204" pitchFamily="49" charset="0"/>
              </a:rPr>
              <a:t>(</a:t>
            </a:r>
            <a:r>
              <a:rPr lang="de-DE" sz="2400" dirty="0" err="1">
                <a:solidFill>
                  <a:srgbClr val="FA8D3E"/>
                </a:solidFill>
                <a:latin typeface="Menlo" panose="020B0609030804020204" pitchFamily="49" charset="0"/>
              </a:rPr>
              <a:t>async</a:t>
            </a:r>
            <a:r>
              <a:rPr lang="de-DE" sz="2400" dirty="0">
                <a:solidFill>
                  <a:srgbClr val="6C7680"/>
                </a:solidFill>
                <a:latin typeface="Menlo" panose="020B0609030804020204" pitchFamily="49" charset="0"/>
              </a:rPr>
              <a:t> () </a:t>
            </a:r>
            <a:r>
              <a:rPr lang="de-DE" sz="2400" dirty="0">
                <a:solidFill>
                  <a:srgbClr val="FA8D3E"/>
                </a:solidFill>
                <a:latin typeface="Menlo" panose="020B0609030804020204" pitchFamily="49" charset="0"/>
              </a:rPr>
              <a:t>=&gt;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'die Aktualisierung steht aus'</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await</a:t>
            </a:r>
            <a:r>
              <a:rPr lang="de-DE" sz="2400" dirty="0">
                <a:solidFill>
                  <a:srgbClr val="6C7680"/>
                </a:solidFill>
                <a:latin typeface="Menlo" panose="020B0609030804020204" pitchFamily="49" charset="0"/>
              </a:rPr>
              <a:t> </a:t>
            </a:r>
            <a:r>
              <a:rPr lang="de-DE" sz="2400" dirty="0">
                <a:solidFill>
                  <a:srgbClr val="F2AE49"/>
                </a:solidFill>
                <a:latin typeface="Menlo" panose="020B0609030804020204" pitchFamily="49" charset="0"/>
              </a:rPr>
              <a:t>tick</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'gerade aktualisiert'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42422651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hlinkClick r:id="rId2"/>
            <a:extLst>
              <a:ext uri="{FF2B5EF4-FFF2-40B4-BE49-F238E27FC236}">
                <a16:creationId xmlns:a16="http://schemas.microsoft.com/office/drawing/2014/main" id="{EC4AFF73-283C-AD4D-AC07-737E3BECCB18}"/>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Übung 3</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4E5343C3-A877-164A-A15D-7FF2591B9301}"/>
              </a:ext>
            </a:extLst>
          </p:cNvPr>
          <p:cNvSpPr txBox="1"/>
          <p:nvPr/>
        </p:nvSpPr>
        <p:spPr>
          <a:xfrm>
            <a:off x="2220554" y="3797095"/>
            <a:ext cx="7750891" cy="523220"/>
          </a:xfrm>
          <a:prstGeom prst="rect">
            <a:avLst/>
          </a:prstGeom>
          <a:noFill/>
        </p:spPr>
        <p:txBody>
          <a:bodyPr wrap="square" rtlCol="0">
            <a:spAutoFit/>
          </a:bodyPr>
          <a:lstStyle/>
          <a:p>
            <a:pPr algn="ctr"/>
            <a:r>
              <a:rPr lang="de-DE" sz="2800" dirty="0" err="1">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Bindings</a:t>
            </a: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 Slots und Event-</a:t>
            </a:r>
            <a:r>
              <a:rPr lang="de-DE" sz="2800" dirty="0" err="1">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Modifier</a:t>
            </a:r>
            <a:endPar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endParaRPr>
          </a:p>
        </p:txBody>
      </p:sp>
    </p:spTree>
    <p:extLst>
      <p:ext uri="{BB962C8B-B14F-4D97-AF65-F5344CB8AC3E}">
        <p14:creationId xmlns:p14="http://schemas.microsoft.com/office/powerpoint/2010/main" val="3454039807"/>
      </p:ext>
    </p:extLst>
  </p:cSld>
  <p:clrMapOvr>
    <a:masterClrMapping/>
  </p:clrMapOvr>
  <p:transition spd="med">
    <p:push dir="u"/>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91FDA613-46A1-7B4E-AB90-D2A70D3877F8}"/>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Component</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8915658B-902B-5F4B-871E-7CE9A98A7A7D}"/>
              </a:ext>
            </a:extLst>
          </p:cNvPr>
          <p:cNvSpPr txBox="1"/>
          <p:nvPr/>
        </p:nvSpPr>
        <p:spPr>
          <a:xfrm>
            <a:off x="2220554" y="3797095"/>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die Struktur einer Svelte-Component</a:t>
            </a:r>
          </a:p>
        </p:txBody>
      </p:sp>
    </p:spTree>
    <p:extLst>
      <p:ext uri="{BB962C8B-B14F-4D97-AF65-F5344CB8AC3E}">
        <p14:creationId xmlns:p14="http://schemas.microsoft.com/office/powerpoint/2010/main" val="4248455327"/>
      </p:ext>
    </p:extLst>
  </p:cSld>
  <p:clrMapOvr>
    <a:masterClrMapping/>
  </p:clrMapOvr>
  <p:transition spd="med">
    <p:push dir="u"/>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6B69049-9198-DE46-BF85-B7B864DF2E0E}"/>
              </a:ext>
            </a:extLst>
          </p:cNvPr>
          <p:cNvSpPr/>
          <p:nvPr/>
        </p:nvSpPr>
        <p:spPr>
          <a:xfrm>
            <a:off x="550863" y="2779577"/>
            <a:ext cx="4484535" cy="523220"/>
          </a:xfrm>
          <a:prstGeom prst="rect">
            <a:avLst/>
          </a:prstGeom>
        </p:spPr>
        <p:txBody>
          <a:bodyPr wrap="square">
            <a:spAutoFit/>
          </a:bodyPr>
          <a:lstStyle/>
          <a:p>
            <a:r>
              <a:rPr lang="de-DE" sz="2800" dirty="0">
                <a:solidFill>
                  <a:srgbClr val="55B4D4"/>
                </a:solidFill>
                <a:latin typeface="Menlo" panose="020B0609030804020204" pitchFamily="49" charset="0"/>
              </a:rPr>
              <a:t>&lt;h1&gt;</a:t>
            </a:r>
            <a:r>
              <a:rPr lang="de-DE" sz="2800" dirty="0">
                <a:solidFill>
                  <a:srgbClr val="6C7680"/>
                </a:solidFill>
                <a:latin typeface="Menlo" panose="020B0609030804020204" pitchFamily="49" charset="0"/>
              </a:rPr>
              <a:t>Hallo Welt!</a:t>
            </a:r>
            <a:r>
              <a:rPr lang="de-DE" sz="2800" dirty="0">
                <a:solidFill>
                  <a:srgbClr val="55B4D4"/>
                </a:solidFill>
                <a:latin typeface="Menlo" panose="020B0609030804020204" pitchFamily="49" charset="0"/>
              </a:rPr>
              <a:t>&lt;/h1&gt;</a:t>
            </a:r>
            <a:endParaRPr lang="de-DE" sz="2800" b="0" dirty="0">
              <a:solidFill>
                <a:srgbClr val="6C7680"/>
              </a:solidFill>
              <a:effectLst/>
              <a:latin typeface="Menlo" panose="020B0609030804020204" pitchFamily="49" charset="0"/>
            </a:endParaRPr>
          </a:p>
        </p:txBody>
      </p:sp>
      <p:sp>
        <p:nvSpPr>
          <p:cNvPr id="6" name="Textfeld 5">
            <a:extLst>
              <a:ext uri="{FF2B5EF4-FFF2-40B4-BE49-F238E27FC236}">
                <a16:creationId xmlns:a16="http://schemas.microsoft.com/office/drawing/2014/main" id="{1B877600-BE9C-3E4D-B552-361BD6A21DAE}"/>
              </a:ext>
            </a:extLst>
          </p:cNvPr>
          <p:cNvSpPr txBox="1"/>
          <p:nvPr/>
        </p:nvSpPr>
        <p:spPr>
          <a:xfrm>
            <a:off x="454419" y="412043"/>
            <a:ext cx="3465576"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cs typeface="Futura" panose="020B0602020204020303" pitchFamily="34" charset="-79"/>
              </a:rPr>
              <a:t>Eine einfache </a:t>
            </a:r>
          </a:p>
          <a:p>
            <a:r>
              <a:rPr lang="de-DE" b="1" dirty="0">
                <a:solidFill>
                  <a:schemeClr val="bg1">
                    <a:lumMod val="65000"/>
                  </a:schemeClr>
                </a:solidFill>
                <a:latin typeface="Futura" panose="020B0602020204020303" pitchFamily="34" charset="-79"/>
                <a:cs typeface="Futura" panose="020B0602020204020303" pitchFamily="34" charset="-79"/>
              </a:rPr>
              <a:t>Svelte Component</a:t>
            </a:r>
          </a:p>
        </p:txBody>
      </p:sp>
    </p:spTree>
    <p:extLst>
      <p:ext uri="{BB962C8B-B14F-4D97-AF65-F5344CB8AC3E}">
        <p14:creationId xmlns:p14="http://schemas.microsoft.com/office/powerpoint/2010/main" val="30723105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6" name="Textfeld 5">
            <a:extLst>
              <a:ext uri="{FF2B5EF4-FFF2-40B4-BE49-F238E27FC236}">
                <a16:creationId xmlns:a16="http://schemas.microsoft.com/office/drawing/2014/main" id="{1B877600-BE9C-3E4D-B552-361BD6A21DAE}"/>
              </a:ext>
            </a:extLst>
          </p:cNvPr>
          <p:cNvSpPr txBox="1"/>
          <p:nvPr/>
        </p:nvSpPr>
        <p:spPr>
          <a:xfrm>
            <a:off x="454419" y="412043"/>
            <a:ext cx="3465576"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cs typeface="Futura" panose="020B0602020204020303" pitchFamily="34" charset="-79"/>
              </a:rPr>
              <a:t>Struktur einer </a:t>
            </a:r>
          </a:p>
          <a:p>
            <a:r>
              <a:rPr lang="de-DE" b="1" dirty="0">
                <a:solidFill>
                  <a:schemeClr val="bg1">
                    <a:lumMod val="65000"/>
                  </a:schemeClr>
                </a:solidFill>
                <a:latin typeface="Futura" panose="020B0602020204020303" pitchFamily="34" charset="-79"/>
                <a:cs typeface="Futura" panose="020B0602020204020303" pitchFamily="34" charset="-79"/>
              </a:rPr>
              <a:t>Svelte Component</a:t>
            </a:r>
          </a:p>
        </p:txBody>
      </p:sp>
      <p:sp>
        <p:nvSpPr>
          <p:cNvPr id="3" name="Rechteck 2">
            <a:extLst>
              <a:ext uri="{FF2B5EF4-FFF2-40B4-BE49-F238E27FC236}">
                <a16:creationId xmlns:a16="http://schemas.microsoft.com/office/drawing/2014/main" id="{A2427697-2D5B-DD43-A1A4-87830D692EBB}"/>
              </a:ext>
            </a:extLst>
          </p:cNvPr>
          <p:cNvSpPr/>
          <p:nvPr/>
        </p:nvSpPr>
        <p:spPr>
          <a:xfrm>
            <a:off x="550863" y="1593470"/>
            <a:ext cx="6096000" cy="5262979"/>
          </a:xfrm>
          <a:prstGeom prst="rect">
            <a:avLst/>
          </a:prstGeom>
        </p:spPr>
        <p:txBody>
          <a:bodyPr>
            <a:spAutoFit/>
          </a:bodyPr>
          <a:lstStyle/>
          <a:p>
            <a:r>
              <a:rPr lang="de-DE" sz="2800" dirty="0">
                <a:solidFill>
                  <a:srgbClr val="55B4D4"/>
                </a:solidFill>
                <a:latin typeface="Menlo" panose="020B0609030804020204" pitchFamily="49" charset="0"/>
              </a:rPr>
              <a:t>&lt;</a:t>
            </a:r>
            <a:r>
              <a:rPr lang="de-DE" sz="2800" dirty="0" err="1">
                <a:solidFill>
                  <a:srgbClr val="55B4D4"/>
                </a:solidFill>
                <a:latin typeface="Menlo" panose="020B0609030804020204" pitchFamily="49" charset="0"/>
              </a:rPr>
              <a:t>script</a:t>
            </a:r>
            <a:r>
              <a:rPr lang="de-DE" sz="2800" dirty="0">
                <a:solidFill>
                  <a:srgbClr val="55B4D4"/>
                </a:solidFill>
                <a:latin typeface="Menlo" panose="020B0609030804020204" pitchFamily="49" charset="0"/>
              </a:rPr>
              <a:t>&gt;</a:t>
            </a:r>
            <a:endParaRPr lang="de-DE" sz="2800" dirty="0">
              <a:solidFill>
                <a:srgbClr val="6C7680"/>
              </a:solidFill>
              <a:latin typeface="Menlo" panose="020B0609030804020204" pitchFamily="49" charset="0"/>
            </a:endParaRPr>
          </a:p>
          <a:p>
            <a:r>
              <a:rPr lang="de-DE" sz="2800" dirty="0">
                <a:solidFill>
                  <a:srgbClr val="6C7680"/>
                </a:solidFill>
                <a:latin typeface="Menlo" panose="020B0609030804020204" pitchFamily="49" charset="0"/>
              </a:rPr>
              <a:t>  </a:t>
            </a:r>
            <a:r>
              <a:rPr lang="de-DE" sz="2800" i="1" dirty="0">
                <a:solidFill>
                  <a:srgbClr val="ABB0B6"/>
                </a:solidFill>
                <a:latin typeface="Menlo" panose="020B0609030804020204" pitchFamily="49" charset="0"/>
              </a:rPr>
              <a:t>// JavaScript-Logik</a:t>
            </a:r>
            <a:endParaRPr lang="de-DE" sz="2800" dirty="0">
              <a:solidFill>
                <a:srgbClr val="6C7680"/>
              </a:solidFill>
              <a:latin typeface="Menlo" panose="020B0609030804020204" pitchFamily="49" charset="0"/>
            </a:endParaRPr>
          </a:p>
          <a:p>
            <a:r>
              <a:rPr lang="de-DE" sz="2800" dirty="0">
                <a:solidFill>
                  <a:srgbClr val="55B4D4"/>
                </a:solidFill>
                <a:latin typeface="Menlo" panose="020B0609030804020204" pitchFamily="49" charset="0"/>
              </a:rPr>
              <a:t>&lt;/</a:t>
            </a:r>
            <a:r>
              <a:rPr lang="de-DE" sz="2800" dirty="0" err="1">
                <a:solidFill>
                  <a:srgbClr val="55B4D4"/>
                </a:solidFill>
                <a:latin typeface="Menlo" panose="020B0609030804020204" pitchFamily="49" charset="0"/>
              </a:rPr>
              <a:t>script</a:t>
            </a:r>
            <a:r>
              <a:rPr lang="de-DE" sz="2800" dirty="0">
                <a:solidFill>
                  <a:srgbClr val="55B4D4"/>
                </a:solidFill>
                <a:latin typeface="Menlo" panose="020B0609030804020204" pitchFamily="49" charset="0"/>
              </a:rPr>
              <a:t>&gt;</a:t>
            </a:r>
            <a:endParaRPr lang="de-DE" sz="2800" dirty="0">
              <a:solidFill>
                <a:srgbClr val="6C7680"/>
              </a:solidFill>
              <a:latin typeface="Menlo" panose="020B0609030804020204" pitchFamily="49" charset="0"/>
            </a:endParaRPr>
          </a:p>
          <a:p>
            <a:br>
              <a:rPr lang="de-DE" sz="2800" dirty="0">
                <a:solidFill>
                  <a:srgbClr val="6C7680"/>
                </a:solidFill>
                <a:latin typeface="Menlo" panose="020B0609030804020204" pitchFamily="49" charset="0"/>
              </a:rPr>
            </a:br>
            <a:r>
              <a:rPr lang="de-DE" sz="2800" dirty="0">
                <a:solidFill>
                  <a:srgbClr val="55B4D4"/>
                </a:solidFill>
                <a:latin typeface="Menlo" panose="020B0609030804020204" pitchFamily="49" charset="0"/>
              </a:rPr>
              <a:t>&lt;style&gt;</a:t>
            </a:r>
            <a:endParaRPr lang="de-DE" sz="2800" dirty="0">
              <a:solidFill>
                <a:srgbClr val="6C7680"/>
              </a:solidFill>
              <a:latin typeface="Menlo" panose="020B0609030804020204" pitchFamily="49" charset="0"/>
            </a:endParaRPr>
          </a:p>
          <a:p>
            <a:r>
              <a:rPr lang="de-DE" sz="2800" dirty="0">
                <a:solidFill>
                  <a:srgbClr val="6C7680"/>
                </a:solidFill>
                <a:latin typeface="Menlo" panose="020B0609030804020204" pitchFamily="49" charset="0"/>
              </a:rPr>
              <a:t>  </a:t>
            </a:r>
            <a:r>
              <a:rPr lang="de-DE" sz="2800" i="1" dirty="0">
                <a:solidFill>
                  <a:srgbClr val="ABB0B6"/>
                </a:solidFill>
                <a:latin typeface="Menlo" panose="020B0609030804020204" pitchFamily="49" charset="0"/>
              </a:rPr>
              <a:t>/* Styling */</a:t>
            </a:r>
            <a:endParaRPr lang="de-DE" sz="2800" dirty="0">
              <a:solidFill>
                <a:srgbClr val="6C7680"/>
              </a:solidFill>
              <a:latin typeface="Menlo" panose="020B0609030804020204" pitchFamily="49" charset="0"/>
            </a:endParaRPr>
          </a:p>
          <a:p>
            <a:r>
              <a:rPr lang="de-DE" sz="2800" dirty="0">
                <a:solidFill>
                  <a:srgbClr val="55B4D4"/>
                </a:solidFill>
                <a:latin typeface="Menlo" panose="020B0609030804020204" pitchFamily="49" charset="0"/>
              </a:rPr>
              <a:t>&lt;/style&gt;</a:t>
            </a:r>
            <a:endParaRPr lang="de-DE" sz="2800" dirty="0">
              <a:solidFill>
                <a:srgbClr val="6C7680"/>
              </a:solidFill>
              <a:latin typeface="Menlo" panose="020B0609030804020204" pitchFamily="49" charset="0"/>
            </a:endParaRPr>
          </a:p>
          <a:p>
            <a:br>
              <a:rPr lang="de-DE" sz="2800" dirty="0">
                <a:solidFill>
                  <a:srgbClr val="6C7680"/>
                </a:solidFill>
                <a:latin typeface="Menlo" panose="020B0609030804020204" pitchFamily="49" charset="0"/>
              </a:rPr>
            </a:br>
            <a:r>
              <a:rPr lang="de-DE" sz="2800" i="1" dirty="0">
                <a:solidFill>
                  <a:srgbClr val="ABB0B6"/>
                </a:solidFill>
                <a:latin typeface="Menlo" panose="020B0609030804020204" pitchFamily="49" charset="0"/>
              </a:rPr>
              <a:t>&lt;!-- Markup --&gt;</a:t>
            </a:r>
            <a:endParaRPr lang="de-DE" sz="2800" dirty="0">
              <a:solidFill>
                <a:srgbClr val="6C7680"/>
              </a:solidFill>
              <a:latin typeface="Menlo" panose="020B0609030804020204" pitchFamily="49" charset="0"/>
            </a:endParaRPr>
          </a:p>
          <a:p>
            <a:r>
              <a:rPr lang="de-DE" sz="2800" dirty="0">
                <a:solidFill>
                  <a:srgbClr val="55B4D4"/>
                </a:solidFill>
                <a:latin typeface="Menlo" panose="020B0609030804020204" pitchFamily="49" charset="0"/>
              </a:rPr>
              <a:t>&lt;h1&gt;</a:t>
            </a:r>
            <a:r>
              <a:rPr lang="de-DE" sz="2800" dirty="0">
                <a:solidFill>
                  <a:srgbClr val="6C7680"/>
                </a:solidFill>
                <a:latin typeface="Menlo" panose="020B0609030804020204" pitchFamily="49" charset="0"/>
              </a:rPr>
              <a:t>Hallo Welt!</a:t>
            </a:r>
            <a:r>
              <a:rPr lang="de-DE" sz="2800" dirty="0">
                <a:solidFill>
                  <a:srgbClr val="55B4D4"/>
                </a:solidFill>
                <a:latin typeface="Menlo" panose="020B0609030804020204" pitchFamily="49" charset="0"/>
              </a:rPr>
              <a:t>&lt;/h1&gt;</a:t>
            </a:r>
            <a:endParaRPr lang="de-DE" sz="2800" dirty="0">
              <a:solidFill>
                <a:srgbClr val="6C7680"/>
              </a:solidFill>
              <a:latin typeface="Menlo" panose="020B0609030804020204" pitchFamily="49" charset="0"/>
            </a:endParaRPr>
          </a:p>
          <a:p>
            <a:br>
              <a:rPr lang="de-DE" sz="2800" dirty="0">
                <a:solidFill>
                  <a:srgbClr val="6C7680"/>
                </a:solidFill>
                <a:latin typeface="Menlo" panose="020B0609030804020204" pitchFamily="49" charset="0"/>
              </a:rPr>
            </a:br>
            <a:endParaRPr lang="de-DE" sz="28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6169129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1B11A0EE-0B28-A343-8EF1-4E977039C2C3}"/>
              </a:ext>
            </a:extLst>
          </p:cNvPr>
          <p:cNvSpPr txBox="1"/>
          <p:nvPr/>
        </p:nvSpPr>
        <p:spPr>
          <a:xfrm>
            <a:off x="2220554" y="1935047"/>
            <a:ext cx="7750891" cy="2123658"/>
          </a:xfrm>
          <a:prstGeom prst="rect">
            <a:avLst/>
          </a:prstGeom>
          <a:noFill/>
        </p:spPr>
        <p:txBody>
          <a:bodyPr wrap="square" rtlCol="0">
            <a:spAutoFit/>
          </a:bodyPr>
          <a:lstStyle/>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Template Syntax</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3B41644E-CCBD-714D-9192-837B8452C574}"/>
              </a:ext>
            </a:extLst>
          </p:cNvPr>
          <p:cNvSpPr txBox="1"/>
          <p:nvPr/>
        </p:nvSpPr>
        <p:spPr>
          <a:xfrm>
            <a:off x="2220554" y="4155911"/>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Daten mit Markup verknüpfen</a:t>
            </a:r>
          </a:p>
        </p:txBody>
      </p:sp>
    </p:spTree>
    <p:extLst>
      <p:ext uri="{BB962C8B-B14F-4D97-AF65-F5344CB8AC3E}">
        <p14:creationId xmlns:p14="http://schemas.microsoft.com/office/powerpoint/2010/main" val="1294178662"/>
      </p:ext>
    </p:extLst>
  </p:cSld>
  <p:clrMapOvr>
    <a:masterClrMapping/>
  </p:clrMapOvr>
  <p:transition spd="med">
    <p:push dir="u"/>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36B69049-9198-DE46-BF85-B7B864DF2E0E}"/>
              </a:ext>
            </a:extLst>
          </p:cNvPr>
          <p:cNvSpPr/>
          <p:nvPr/>
        </p:nvSpPr>
        <p:spPr>
          <a:xfrm>
            <a:off x="550863" y="1592263"/>
            <a:ext cx="6096000" cy="1938992"/>
          </a:xfrm>
          <a:prstGeom prst="rect">
            <a:avLst/>
          </a:prstGeom>
        </p:spPr>
        <p:txBody>
          <a:bodyPr>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"Welt"</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&lt;h1&gt;</a:t>
            </a:r>
            <a:r>
              <a:rPr lang="de-DE" sz="2400" dirty="0">
                <a:solidFill>
                  <a:srgbClr val="6C7680"/>
                </a:solidFill>
                <a:latin typeface="Menlo" panose="020B0609030804020204" pitchFamily="49" charset="0"/>
              </a:rPr>
              <a:t>Hallo </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&lt;/h1&gt;</a:t>
            </a:r>
            <a:endParaRPr lang="de-DE" sz="2400" b="0" dirty="0">
              <a:solidFill>
                <a:srgbClr val="6C7680"/>
              </a:solidFill>
              <a:effectLst/>
              <a:latin typeface="Menlo" panose="020B0609030804020204" pitchFamily="49" charset="0"/>
            </a:endParaRPr>
          </a:p>
        </p:txBody>
      </p:sp>
      <p:sp>
        <p:nvSpPr>
          <p:cNvPr id="7" name="Textfeld 6">
            <a:extLst>
              <a:ext uri="{FF2B5EF4-FFF2-40B4-BE49-F238E27FC236}">
                <a16:creationId xmlns:a16="http://schemas.microsoft.com/office/drawing/2014/main" id="{B0839DDB-CD44-F04F-AA8D-16CBF71DCF40}"/>
              </a:ext>
            </a:extLst>
          </p:cNvPr>
          <p:cNvSpPr txBox="1"/>
          <p:nvPr/>
        </p:nvSpPr>
        <p:spPr>
          <a:xfrm>
            <a:off x="454419" y="412043"/>
            <a:ext cx="3465576"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cs typeface="Futura" panose="020B0602020204020303" pitchFamily="34" charset="-79"/>
              </a:rPr>
              <a:t>Variablen im Markup</a:t>
            </a:r>
          </a:p>
          <a:p>
            <a:r>
              <a:rPr lang="de-DE" b="1" dirty="0">
                <a:solidFill>
                  <a:schemeClr val="bg1">
                    <a:lumMod val="65000"/>
                  </a:schemeClr>
                </a:solidFill>
                <a:latin typeface="Futura" panose="020B0602020204020303" pitchFamily="34" charset="-79"/>
                <a:cs typeface="Futura" panose="020B0602020204020303" pitchFamily="34" charset="-79"/>
              </a:rPr>
              <a:t>referenzieren</a:t>
            </a:r>
          </a:p>
        </p:txBody>
      </p:sp>
    </p:spTree>
    <p:extLst>
      <p:ext uri="{BB962C8B-B14F-4D97-AF65-F5344CB8AC3E}">
        <p14:creationId xmlns:p14="http://schemas.microsoft.com/office/powerpoint/2010/main" val="4120521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CD75411E-FBF8-AA42-A5B6-006241D5C52B}"/>
              </a:ext>
            </a:extLst>
          </p:cNvPr>
          <p:cNvSpPr/>
          <p:nvPr/>
        </p:nvSpPr>
        <p:spPr>
          <a:xfrm>
            <a:off x="550863" y="1592263"/>
            <a:ext cx="8133591" cy="2677656"/>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"Welt"</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&lt;h1&gt;</a:t>
            </a:r>
            <a:r>
              <a:rPr lang="de-DE" sz="2400" dirty="0">
                <a:solidFill>
                  <a:srgbClr val="6C7680"/>
                </a:solidFill>
                <a:latin typeface="Menlo" panose="020B0609030804020204" pitchFamily="49" charset="0"/>
              </a:rPr>
              <a:t>Hallo </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err="1">
                <a:solidFill>
                  <a:srgbClr val="ED9366"/>
                </a:solidFill>
                <a:latin typeface="Menlo" panose="020B0609030804020204" pitchFamily="49" charset="0"/>
              </a:rPr>
              <a:t>.</a:t>
            </a:r>
            <a:r>
              <a:rPr lang="de-DE" sz="2400" dirty="0" err="1">
                <a:solidFill>
                  <a:srgbClr val="F2AE49"/>
                </a:solidFill>
                <a:latin typeface="Menlo" panose="020B0609030804020204" pitchFamily="49" charset="0"/>
              </a:rPr>
              <a:t>toUpperCase</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&lt;/h1&gt;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endParaRPr lang="de-DE" sz="2400" b="0" dirty="0">
              <a:solidFill>
                <a:srgbClr val="6C7680"/>
              </a:solidFill>
              <a:effectLst/>
              <a:latin typeface="Menlo" panose="020B0609030804020204" pitchFamily="49" charset="0"/>
            </a:endParaRPr>
          </a:p>
        </p:txBody>
      </p:sp>
      <p:sp>
        <p:nvSpPr>
          <p:cNvPr id="12" name="Textfeld 11">
            <a:extLst>
              <a:ext uri="{FF2B5EF4-FFF2-40B4-BE49-F238E27FC236}">
                <a16:creationId xmlns:a16="http://schemas.microsoft.com/office/drawing/2014/main" id="{51E8928F-4CC9-904D-A395-6810250E69DB}"/>
              </a:ext>
            </a:extLst>
          </p:cNvPr>
          <p:cNvSpPr txBox="1"/>
          <p:nvPr/>
        </p:nvSpPr>
        <p:spPr>
          <a:xfrm>
            <a:off x="454418" y="412043"/>
            <a:ext cx="464993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cs typeface="Futura" panose="020B0602020204020303" pitchFamily="34" charset="-79"/>
              </a:rPr>
              <a:t>JavaScript-Ausdrücke</a:t>
            </a:r>
          </a:p>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im Markup</a:t>
            </a:r>
          </a:p>
        </p:txBody>
      </p:sp>
    </p:spTree>
    <p:extLst>
      <p:ext uri="{BB962C8B-B14F-4D97-AF65-F5344CB8AC3E}">
        <p14:creationId xmlns:p14="http://schemas.microsoft.com/office/powerpoint/2010/main" val="2588139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id="{51E8928F-4CC9-904D-A395-6810250E69DB}"/>
              </a:ext>
            </a:extLst>
          </p:cNvPr>
          <p:cNvSpPr txBox="1"/>
          <p:nvPr/>
        </p:nvSpPr>
        <p:spPr>
          <a:xfrm>
            <a:off x="454419" y="412043"/>
            <a:ext cx="3465576"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cs typeface="Futura" panose="020B0602020204020303" pitchFamily="34" charset="-79"/>
              </a:rPr>
              <a:t>Dynamisches </a:t>
            </a:r>
          </a:p>
          <a:p>
            <a:r>
              <a:rPr lang="de-DE" b="1" dirty="0">
                <a:solidFill>
                  <a:schemeClr val="bg1">
                    <a:lumMod val="65000"/>
                  </a:schemeClr>
                </a:solidFill>
                <a:latin typeface="Futura" panose="020B0602020204020303" pitchFamily="34" charset="-79"/>
                <a:cs typeface="Futura" panose="020B0602020204020303" pitchFamily="34" charset="-79"/>
              </a:rPr>
              <a:t>Setzen von Attributen</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2" name="Rechteck 1">
            <a:extLst>
              <a:ext uri="{FF2B5EF4-FFF2-40B4-BE49-F238E27FC236}">
                <a16:creationId xmlns:a16="http://schemas.microsoft.com/office/drawing/2014/main" id="{2B518BCA-F396-CC4F-8DFB-7094EB1EC396}"/>
              </a:ext>
            </a:extLst>
          </p:cNvPr>
          <p:cNvSpPr/>
          <p:nvPr/>
        </p:nvSpPr>
        <p:spPr>
          <a:xfrm>
            <a:off x="550863" y="1592263"/>
            <a:ext cx="7913922" cy="1938992"/>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src</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images</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image.gif</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img</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42917191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id="{51E8928F-4CC9-904D-A395-6810250E69DB}"/>
              </a:ext>
            </a:extLst>
          </p:cNvPr>
          <p:cNvSpPr txBox="1"/>
          <p:nvPr/>
        </p:nvSpPr>
        <p:spPr>
          <a:xfrm>
            <a:off x="454419" y="412043"/>
            <a:ext cx="3465576"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cs typeface="Futura" panose="020B0602020204020303" pitchFamily="34" charset="-79"/>
              </a:rPr>
              <a:t>Dynamisches </a:t>
            </a:r>
          </a:p>
          <a:p>
            <a:r>
              <a:rPr lang="de-DE" b="1" dirty="0">
                <a:solidFill>
                  <a:schemeClr val="bg1">
                    <a:lumMod val="65000"/>
                  </a:schemeClr>
                </a:solidFill>
                <a:latin typeface="Futura" panose="020B0602020204020303" pitchFamily="34" charset="-79"/>
                <a:cs typeface="Futura" panose="020B0602020204020303" pitchFamily="34" charset="-79"/>
              </a:rPr>
              <a:t>Setzen von Attributen</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3" name="Rechteck 2">
            <a:extLst>
              <a:ext uri="{FF2B5EF4-FFF2-40B4-BE49-F238E27FC236}">
                <a16:creationId xmlns:a16="http://schemas.microsoft.com/office/drawing/2014/main" id="{B1C60C33-AB82-E54E-8061-EB21A0FEA1CF}"/>
              </a:ext>
            </a:extLst>
          </p:cNvPr>
          <p:cNvSpPr/>
          <p:nvPr/>
        </p:nvSpPr>
        <p:spPr>
          <a:xfrm>
            <a:off x="550863" y="1592263"/>
            <a:ext cx="8104754" cy="2677656"/>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src</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images</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image.gif</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img</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src</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src</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5306886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B3E01"/>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E05C84E-25A7-EA47-8157-F5A1E7534028}"/>
              </a:ext>
            </a:extLst>
          </p:cNvPr>
          <p:cNvPicPr>
            <a:picLocks noChangeAspect="1"/>
          </p:cNvPicPr>
          <p:nvPr/>
        </p:nvPicPr>
        <p:blipFill rotWithShape="1">
          <a:blip r:embed="rId3"/>
          <a:srcRect l="32005" t="1469" r="32239" b="26502"/>
          <a:stretch/>
        </p:blipFill>
        <p:spPr>
          <a:xfrm>
            <a:off x="4827231" y="1600773"/>
            <a:ext cx="2537534" cy="2760341"/>
          </a:xfrm>
          <a:prstGeom prst="rect">
            <a:avLst/>
          </a:prstGeom>
          <a:effectLst>
            <a:outerShdw blurRad="50800" dist="38100" dir="2700000" algn="tl" rotWithShape="0">
              <a:prstClr val="black">
                <a:alpha val="40000"/>
              </a:prstClr>
            </a:outerShdw>
          </a:effectLst>
        </p:spPr>
      </p:pic>
      <p:sp>
        <p:nvSpPr>
          <p:cNvPr id="3" name="Textfeld 2">
            <a:extLst>
              <a:ext uri="{FF2B5EF4-FFF2-40B4-BE49-F238E27FC236}">
                <a16:creationId xmlns:a16="http://schemas.microsoft.com/office/drawing/2014/main" id="{688D1460-0E0C-8F47-89F9-A6E7AC63BD53}"/>
              </a:ext>
            </a:extLst>
          </p:cNvPr>
          <p:cNvSpPr txBox="1"/>
          <p:nvPr/>
        </p:nvSpPr>
        <p:spPr>
          <a:xfrm>
            <a:off x="5034515" y="5284119"/>
            <a:ext cx="2122967" cy="400110"/>
          </a:xfrm>
          <a:prstGeom prst="rect">
            <a:avLst/>
          </a:prstGeom>
          <a:noFill/>
        </p:spPr>
        <p:txBody>
          <a:bodyPr wrap="square" rtlCol="0">
            <a:spAutoFit/>
          </a:bodyPr>
          <a:lstStyle/>
          <a:p>
            <a:pPr algn="ctr"/>
            <a:r>
              <a:rPr lang="de-DE" sz="2000" dirty="0">
                <a:solidFill>
                  <a:srgbClr val="FAFAFA"/>
                </a:solidFill>
                <a:latin typeface="Futura Medium" panose="020B0602020204020303" pitchFamily="34" charset="-79"/>
                <a:cs typeface="Futura Medium" panose="020B0602020204020303" pitchFamily="34" charset="-79"/>
              </a:rPr>
              <a:t>LUKAS KORTEN</a:t>
            </a:r>
          </a:p>
        </p:txBody>
      </p:sp>
      <p:pic>
        <p:nvPicPr>
          <p:cNvPr id="4" name="Grafik 3">
            <a:extLst>
              <a:ext uri="{FF2B5EF4-FFF2-40B4-BE49-F238E27FC236}">
                <a16:creationId xmlns:a16="http://schemas.microsoft.com/office/drawing/2014/main" id="{38652B85-2766-FB4B-A343-44E697548165}"/>
              </a:ext>
            </a:extLst>
          </p:cNvPr>
          <p:cNvPicPr>
            <a:picLocks noChangeAspect="1"/>
          </p:cNvPicPr>
          <p:nvPr/>
        </p:nvPicPr>
        <p:blipFill>
          <a:blip r:embed="rId4">
            <a:alphaModFix amt="47000"/>
          </a:blip>
          <a:stretch>
            <a:fillRect/>
          </a:stretch>
        </p:blipFill>
        <p:spPr>
          <a:xfrm>
            <a:off x="11261910" y="631265"/>
            <a:ext cx="533400" cy="711200"/>
          </a:xfrm>
          <a:prstGeom prst="rect">
            <a:avLst/>
          </a:prstGeom>
        </p:spPr>
      </p:pic>
      <p:sp>
        <p:nvSpPr>
          <p:cNvPr id="6" name="Textfeld 5">
            <a:extLst>
              <a:ext uri="{FF2B5EF4-FFF2-40B4-BE49-F238E27FC236}">
                <a16:creationId xmlns:a16="http://schemas.microsoft.com/office/drawing/2014/main" id="{8E90A7C1-7A40-A546-802A-EFD16ADD1D5C}"/>
              </a:ext>
            </a:extLst>
          </p:cNvPr>
          <p:cNvSpPr txBox="1"/>
          <p:nvPr/>
        </p:nvSpPr>
        <p:spPr>
          <a:xfrm>
            <a:off x="5034515" y="5639119"/>
            <a:ext cx="2122967" cy="369332"/>
          </a:xfrm>
          <a:prstGeom prst="rect">
            <a:avLst/>
          </a:prstGeom>
          <a:noFill/>
          <a:effectLst/>
        </p:spPr>
        <p:txBody>
          <a:bodyPr wrap="square" rtlCol="0">
            <a:spAutoFit/>
          </a:bodyPr>
          <a:lstStyle/>
          <a:p>
            <a:pPr algn="ctr"/>
            <a:r>
              <a:rPr lang="de-DE" dirty="0" err="1">
                <a:solidFill>
                  <a:srgbClr val="FFFFFF">
                    <a:alpha val="79000"/>
                  </a:srgbClr>
                </a:solidFill>
                <a:latin typeface="Helvetica Neue UltraLight" panose="02000206000000020004" pitchFamily="2" charset="0"/>
                <a:ea typeface="Helvetica Neue UltraLight" panose="02000206000000020004" pitchFamily="2" charset="0"/>
                <a:cs typeface="Futura Medium" panose="020B0602020204020303" pitchFamily="34" charset="-79"/>
              </a:rPr>
              <a:t>adesso</a:t>
            </a:r>
            <a:r>
              <a:rPr lang="de-DE" dirty="0">
                <a:solidFill>
                  <a:srgbClr val="FFFFFF">
                    <a:alpha val="79000"/>
                  </a:srgbClr>
                </a:solidFill>
                <a:latin typeface="Helvetica Neue UltraLight" panose="02000206000000020004" pitchFamily="2" charset="0"/>
                <a:ea typeface="Helvetica Neue UltraLight" panose="02000206000000020004" pitchFamily="2" charset="0"/>
                <a:cs typeface="Futura Medium" panose="020B0602020204020303" pitchFamily="34" charset="-79"/>
              </a:rPr>
              <a:t> AG</a:t>
            </a:r>
          </a:p>
        </p:txBody>
      </p:sp>
    </p:spTree>
    <p:extLst>
      <p:ext uri="{BB962C8B-B14F-4D97-AF65-F5344CB8AC3E}">
        <p14:creationId xmlns:p14="http://schemas.microsoft.com/office/powerpoint/2010/main" val="39645733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id="{51E8928F-4CC9-904D-A395-6810250E69DB}"/>
              </a:ext>
            </a:extLst>
          </p:cNvPr>
          <p:cNvSpPr txBox="1"/>
          <p:nvPr/>
        </p:nvSpPr>
        <p:spPr>
          <a:xfrm>
            <a:off x="454418" y="412043"/>
            <a:ext cx="5263713"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cs typeface="Futura" panose="020B0602020204020303" pitchFamily="34" charset="-79"/>
              </a:rPr>
              <a:t>Kurzschreibweise für </a:t>
            </a:r>
          </a:p>
          <a:p>
            <a:r>
              <a:rPr lang="de-DE" b="1" dirty="0">
                <a:solidFill>
                  <a:schemeClr val="bg1">
                    <a:lumMod val="65000"/>
                  </a:schemeClr>
                </a:solidFill>
                <a:latin typeface="Futura" panose="020B0602020204020303" pitchFamily="34" charset="-79"/>
                <a:cs typeface="Futura" panose="020B0602020204020303" pitchFamily="34" charset="-79"/>
              </a:rPr>
              <a:t>gleichnamige Variablen und Attribute</a:t>
            </a:r>
            <a:endPar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2" name="Rechteck 1">
            <a:extLst>
              <a:ext uri="{FF2B5EF4-FFF2-40B4-BE49-F238E27FC236}">
                <a16:creationId xmlns:a16="http://schemas.microsoft.com/office/drawing/2014/main" id="{D9FE5C92-92A8-BF4C-9C93-B889A35E76F5}"/>
              </a:ext>
            </a:extLst>
          </p:cNvPr>
          <p:cNvSpPr/>
          <p:nvPr/>
        </p:nvSpPr>
        <p:spPr>
          <a:xfrm>
            <a:off x="550863" y="1592263"/>
            <a:ext cx="9679112" cy="1938992"/>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src</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images</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image.gif</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img</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src</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8185016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id="{51E8928F-4CC9-904D-A395-6810250E69DB}"/>
              </a:ext>
            </a:extLst>
          </p:cNvPr>
          <p:cNvSpPr txBox="1"/>
          <p:nvPr/>
        </p:nvSpPr>
        <p:spPr>
          <a:xfrm>
            <a:off x="454419" y="412043"/>
            <a:ext cx="3465576"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JavaScript-Ausdrücke</a:t>
            </a:r>
          </a:p>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in Strings</a:t>
            </a:r>
          </a:p>
        </p:txBody>
      </p:sp>
      <p:sp>
        <p:nvSpPr>
          <p:cNvPr id="2" name="Rechteck 1">
            <a:extLst>
              <a:ext uri="{FF2B5EF4-FFF2-40B4-BE49-F238E27FC236}">
                <a16:creationId xmlns:a16="http://schemas.microsoft.com/office/drawing/2014/main" id="{D9FE5C92-92A8-BF4C-9C93-B889A35E76F5}"/>
              </a:ext>
            </a:extLst>
          </p:cNvPr>
          <p:cNvSpPr/>
          <p:nvPr/>
        </p:nvSpPr>
        <p:spPr>
          <a:xfrm>
            <a:off x="550863" y="1592263"/>
            <a:ext cx="9679112" cy="2308324"/>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src</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images</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image.gif</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"Max"</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img</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src</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F2AE49"/>
                </a:solidFill>
                <a:latin typeface="Menlo" panose="020B0609030804020204" pitchFamily="49" charset="0"/>
              </a:rPr>
              <a:t>alt</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86B300"/>
                </a:solidFill>
                <a:latin typeface="Menlo" panose="020B0609030804020204" pitchFamily="49" charset="0"/>
              </a:rPr>
              <a:t> lernt Svelte."</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2392418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id="{51E8928F-4CC9-904D-A395-6810250E69DB}"/>
              </a:ext>
            </a:extLst>
          </p:cNvPr>
          <p:cNvSpPr txBox="1"/>
          <p:nvPr/>
        </p:nvSpPr>
        <p:spPr>
          <a:xfrm>
            <a:off x="454419" y="412043"/>
            <a:ext cx="3465576"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Mit </a:t>
            </a:r>
            <a:r>
              <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  </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auf DOM-Events lauschen</a:t>
            </a:r>
          </a:p>
        </p:txBody>
      </p:sp>
      <p:sp>
        <p:nvSpPr>
          <p:cNvPr id="3" name="Rechteck 2">
            <a:extLst>
              <a:ext uri="{FF2B5EF4-FFF2-40B4-BE49-F238E27FC236}">
                <a16:creationId xmlns:a16="http://schemas.microsoft.com/office/drawing/2014/main" id="{D1AE7784-B3B6-B544-992D-CA44A22BA7B0}"/>
              </a:ext>
            </a:extLst>
          </p:cNvPr>
          <p:cNvSpPr/>
          <p:nvPr/>
        </p:nvSpPr>
        <p:spPr>
          <a:xfrm>
            <a:off x="550863" y="1592263"/>
            <a:ext cx="8864252" cy="2308324"/>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"Luke"</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input</a:t>
            </a:r>
            <a:r>
              <a:rPr lang="de-DE" sz="2400" dirty="0">
                <a:solidFill>
                  <a:srgbClr val="6C7680"/>
                </a:solidFill>
                <a:latin typeface="Menlo" panose="020B0609030804020204" pitchFamily="49" charset="0"/>
              </a:rPr>
              <a:t> </a:t>
            </a:r>
            <a:r>
              <a:rPr lang="de-DE" sz="2400" dirty="0">
                <a:solidFill>
                  <a:srgbClr val="F2AE49"/>
                </a:solidFill>
                <a:latin typeface="Menlo" panose="020B0609030804020204" pitchFamily="49" charset="0"/>
              </a:rPr>
              <a:t>type</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text</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value</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Hallo </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&lt;/p&gt;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945459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1D17302D-554F-7A47-AC03-5D47EADD9ECC}"/>
              </a:ext>
            </a:extLst>
          </p:cNvPr>
          <p:cNvSpPr/>
          <p:nvPr/>
        </p:nvSpPr>
        <p:spPr>
          <a:xfrm>
            <a:off x="550863" y="1592263"/>
            <a:ext cx="10825974" cy="2308324"/>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"Luke"</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input</a:t>
            </a:r>
            <a:r>
              <a:rPr lang="de-DE" sz="2400" dirty="0">
                <a:solidFill>
                  <a:srgbClr val="6C7680"/>
                </a:solidFill>
                <a:latin typeface="Menlo" panose="020B0609030804020204" pitchFamily="49" charset="0"/>
              </a:rPr>
              <a:t> </a:t>
            </a:r>
            <a:r>
              <a:rPr lang="de-DE" sz="2400" dirty="0">
                <a:solidFill>
                  <a:srgbClr val="F2AE49"/>
                </a:solidFill>
                <a:latin typeface="Menlo" panose="020B0609030804020204" pitchFamily="49" charset="0"/>
              </a:rPr>
              <a:t>type</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text</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value</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on:input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updateName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Hallo </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&lt;/p&gt;</a:t>
            </a:r>
            <a:endParaRPr lang="de-DE" sz="2400" b="0" dirty="0">
              <a:solidFill>
                <a:srgbClr val="6C7680"/>
              </a:solidFill>
              <a:effectLst/>
              <a:latin typeface="Menlo" panose="020B0609030804020204" pitchFamily="49" charset="0"/>
            </a:endParaRPr>
          </a:p>
        </p:txBody>
      </p:sp>
      <p:sp>
        <p:nvSpPr>
          <p:cNvPr id="5" name="Textfeld 4">
            <a:extLst>
              <a:ext uri="{FF2B5EF4-FFF2-40B4-BE49-F238E27FC236}">
                <a16:creationId xmlns:a16="http://schemas.microsoft.com/office/drawing/2014/main" id="{3AD34A77-E8C4-6E42-96E2-9148D2737642}"/>
              </a:ext>
            </a:extLst>
          </p:cNvPr>
          <p:cNvSpPr txBox="1"/>
          <p:nvPr/>
        </p:nvSpPr>
        <p:spPr>
          <a:xfrm>
            <a:off x="454419" y="412043"/>
            <a:ext cx="3465576"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Mit </a:t>
            </a:r>
            <a:r>
              <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  </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auf DOM-Events lauschen</a:t>
            </a:r>
          </a:p>
        </p:txBody>
      </p:sp>
    </p:spTree>
    <p:extLst>
      <p:ext uri="{BB962C8B-B14F-4D97-AF65-F5344CB8AC3E}">
        <p14:creationId xmlns:p14="http://schemas.microsoft.com/office/powerpoint/2010/main" val="25803888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id="{51E8928F-4CC9-904D-A395-6810250E69DB}"/>
              </a:ext>
            </a:extLst>
          </p:cNvPr>
          <p:cNvSpPr txBox="1"/>
          <p:nvPr/>
        </p:nvSpPr>
        <p:spPr>
          <a:xfrm>
            <a:off x="454419" y="412043"/>
            <a:ext cx="3465576"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Auf Events reagieren</a:t>
            </a:r>
          </a:p>
        </p:txBody>
      </p:sp>
      <p:sp>
        <p:nvSpPr>
          <p:cNvPr id="6" name="Rechteck 5">
            <a:extLst>
              <a:ext uri="{FF2B5EF4-FFF2-40B4-BE49-F238E27FC236}">
                <a16:creationId xmlns:a16="http://schemas.microsoft.com/office/drawing/2014/main" id="{57A3A912-5D7F-9443-AEA7-36940AA2CAB3}"/>
              </a:ext>
            </a:extLst>
          </p:cNvPr>
          <p:cNvSpPr/>
          <p:nvPr/>
        </p:nvSpPr>
        <p:spPr>
          <a:xfrm>
            <a:off x="550863" y="1592263"/>
            <a:ext cx="11091788" cy="3416320"/>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"Luke"</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function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updateName</a:t>
            </a:r>
            <a:r>
              <a:rPr lang="de-DE" sz="2400" dirty="0">
                <a:solidFill>
                  <a:srgbClr val="6C7680"/>
                </a:solidFill>
                <a:latin typeface="Menlo" panose="020B0609030804020204" pitchFamily="49" charset="0"/>
              </a:rPr>
              <a:t>(</a:t>
            </a:r>
            <a:r>
              <a:rPr lang="de-DE" sz="2400" dirty="0" err="1">
                <a:solidFill>
                  <a:srgbClr val="A37ACC"/>
                </a:solidFill>
                <a:latin typeface="Menlo" panose="020B0609030804020204" pitchFamily="49" charset="0"/>
              </a:rPr>
              <a:t>event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event</a:t>
            </a:r>
            <a:r>
              <a:rPr lang="de-DE" sz="2400" dirty="0" err="1">
                <a:solidFill>
                  <a:srgbClr val="ED9366"/>
                </a:solidFill>
                <a:latin typeface="Menlo" panose="020B0609030804020204" pitchFamily="49" charset="0"/>
              </a:rPr>
              <a:t>.</a:t>
            </a:r>
            <a:r>
              <a:rPr lang="de-DE" sz="2400" dirty="0" err="1">
                <a:solidFill>
                  <a:srgbClr val="6C7680"/>
                </a:solidFill>
                <a:latin typeface="Menlo" panose="020B0609030804020204" pitchFamily="49" charset="0"/>
              </a:rPr>
              <a:t>target</a:t>
            </a:r>
            <a:r>
              <a:rPr lang="de-DE" sz="2400" dirty="0" err="1">
                <a:solidFill>
                  <a:srgbClr val="ED9366"/>
                </a:solidFill>
                <a:latin typeface="Menlo" panose="020B0609030804020204" pitchFamily="49" charset="0"/>
              </a:rPr>
              <a:t>.</a:t>
            </a:r>
            <a:r>
              <a:rPr lang="de-DE" sz="2400" dirty="0" err="1">
                <a:solidFill>
                  <a:srgbClr val="6C7680"/>
                </a:solidFill>
                <a:latin typeface="Menlo" panose="020B0609030804020204" pitchFamily="49" charset="0"/>
              </a:rPr>
              <a:t>value</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input</a:t>
            </a:r>
            <a:r>
              <a:rPr lang="de-DE" sz="2400" dirty="0">
                <a:solidFill>
                  <a:srgbClr val="6C7680"/>
                </a:solidFill>
                <a:latin typeface="Menlo" panose="020B0609030804020204" pitchFamily="49" charset="0"/>
              </a:rPr>
              <a:t> </a:t>
            </a:r>
            <a:r>
              <a:rPr lang="de-DE" sz="2400" dirty="0">
                <a:solidFill>
                  <a:srgbClr val="F2AE49"/>
                </a:solidFill>
                <a:latin typeface="Menlo" panose="020B0609030804020204" pitchFamily="49" charset="0"/>
              </a:rPr>
              <a:t>type</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text</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value</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on:input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updateName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Hallo </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&lt;/p&gt;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4273327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2" name="Textfeld 11">
            <a:extLst>
              <a:ext uri="{FF2B5EF4-FFF2-40B4-BE49-F238E27FC236}">
                <a16:creationId xmlns:a16="http://schemas.microsoft.com/office/drawing/2014/main" id="{51E8928F-4CC9-904D-A395-6810250E69DB}"/>
              </a:ext>
            </a:extLst>
          </p:cNvPr>
          <p:cNvSpPr txBox="1"/>
          <p:nvPr/>
        </p:nvSpPr>
        <p:spPr>
          <a:xfrm>
            <a:off x="454419" y="412043"/>
            <a:ext cx="3465576"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Bidirektionale Bindung</a:t>
            </a:r>
          </a:p>
        </p:txBody>
      </p:sp>
      <p:sp>
        <p:nvSpPr>
          <p:cNvPr id="2" name="Rechteck 1">
            <a:extLst>
              <a:ext uri="{FF2B5EF4-FFF2-40B4-BE49-F238E27FC236}">
                <a16:creationId xmlns:a16="http://schemas.microsoft.com/office/drawing/2014/main" id="{427FBC83-A938-444A-A2BA-7B07B32DF0F8}"/>
              </a:ext>
            </a:extLst>
          </p:cNvPr>
          <p:cNvSpPr/>
          <p:nvPr/>
        </p:nvSpPr>
        <p:spPr>
          <a:xfrm>
            <a:off x="550863" y="1592263"/>
            <a:ext cx="7762983" cy="2308324"/>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"Luke"</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input</a:t>
            </a:r>
            <a:r>
              <a:rPr lang="de-DE" sz="2400" dirty="0">
                <a:solidFill>
                  <a:srgbClr val="6C7680"/>
                </a:solidFill>
                <a:latin typeface="Menlo" panose="020B0609030804020204" pitchFamily="49" charset="0"/>
              </a:rPr>
              <a:t> </a:t>
            </a:r>
            <a:r>
              <a:rPr lang="de-DE" sz="2400" dirty="0">
                <a:solidFill>
                  <a:srgbClr val="F2AE49"/>
                </a:solidFill>
                <a:latin typeface="Menlo" panose="020B0609030804020204" pitchFamily="49" charset="0"/>
              </a:rPr>
              <a:t>type</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text</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bind:value</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Hallo </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&lt;/p&gt;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892390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240C7F18-35DA-0C4A-A109-5F3124FF3A04}"/>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err="1">
                <a:solidFill>
                  <a:schemeClr val="tx1">
                    <a:lumMod val="65000"/>
                    <a:lumOff val="35000"/>
                  </a:schemeClr>
                </a:solidFill>
                <a:latin typeface="Futura" panose="020B0602020204020303" pitchFamily="34" charset="-79"/>
                <a:cs typeface="Futura" panose="020B0602020204020303" pitchFamily="34" charset="-79"/>
              </a:rPr>
              <a:t>Reactivity</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5" name="Textfeld 4">
            <a:extLst>
              <a:ext uri="{FF2B5EF4-FFF2-40B4-BE49-F238E27FC236}">
                <a16:creationId xmlns:a16="http://schemas.microsoft.com/office/drawing/2014/main" id="{07E52127-C0CE-9D41-B08A-72DAFF6ACBF3}"/>
              </a:ext>
            </a:extLst>
          </p:cNvPr>
          <p:cNvSpPr txBox="1"/>
          <p:nvPr/>
        </p:nvSpPr>
        <p:spPr>
          <a:xfrm>
            <a:off x="2220554" y="3797095"/>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State und DOM synchron halten</a:t>
            </a:r>
          </a:p>
        </p:txBody>
      </p:sp>
    </p:spTree>
    <p:extLst>
      <p:ext uri="{BB962C8B-B14F-4D97-AF65-F5344CB8AC3E}">
        <p14:creationId xmlns:p14="http://schemas.microsoft.com/office/powerpoint/2010/main" val="599980075"/>
      </p:ext>
    </p:extLst>
  </p:cSld>
  <p:clrMapOvr>
    <a:masterClrMapping/>
  </p:clrMapOvr>
  <p:transition spd="med">
    <p:push dir="u"/>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Zuweisungen -  Das DOM </a:t>
            </a:r>
          </a:p>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auf dem neuesten Stand halten </a:t>
            </a:r>
          </a:p>
        </p:txBody>
      </p:sp>
      <p:sp>
        <p:nvSpPr>
          <p:cNvPr id="2" name="Rechteck 1">
            <a:extLst>
              <a:ext uri="{FF2B5EF4-FFF2-40B4-BE49-F238E27FC236}">
                <a16:creationId xmlns:a16="http://schemas.microsoft.com/office/drawing/2014/main" id="{4592D176-6DCF-6E4B-BB57-8349C41EFCC4}"/>
              </a:ext>
            </a:extLst>
          </p:cNvPr>
          <p:cNvSpPr/>
          <p:nvPr/>
        </p:nvSpPr>
        <p:spPr>
          <a:xfrm>
            <a:off x="550863" y="1592263"/>
            <a:ext cx="5353833" cy="2246769"/>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count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p>
          <a:p>
            <a:r>
              <a:rPr lang="de-DE" sz="2000" dirty="0">
                <a:solidFill>
                  <a:srgbClr val="55B4D4"/>
                </a:solidFill>
                <a:latin typeface="Menlo" panose="020B0609030804020204" pitchFamily="49" charset="0"/>
              </a:rPr>
              <a:t>    {</a:t>
            </a:r>
            <a:r>
              <a:rPr lang="de-DE" sz="2000" dirty="0" err="1">
                <a:solidFill>
                  <a:srgbClr val="6C7680"/>
                </a:solidFill>
                <a:latin typeface="Menlo" panose="020B0609030804020204" pitchFamily="49" charset="0"/>
              </a:rPr>
              <a:t>count</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Mal geklickt</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66612708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Zuweisungen -  Das DOM </a:t>
            </a:r>
          </a:p>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auf dem neuesten Stand halten </a:t>
            </a:r>
          </a:p>
        </p:txBody>
      </p:sp>
      <p:sp>
        <p:nvSpPr>
          <p:cNvPr id="2" name="Rechteck 1">
            <a:extLst>
              <a:ext uri="{FF2B5EF4-FFF2-40B4-BE49-F238E27FC236}">
                <a16:creationId xmlns:a16="http://schemas.microsoft.com/office/drawing/2014/main" id="{4592D176-6DCF-6E4B-BB57-8349C41EFCC4}"/>
              </a:ext>
            </a:extLst>
          </p:cNvPr>
          <p:cNvSpPr/>
          <p:nvPr/>
        </p:nvSpPr>
        <p:spPr>
          <a:xfrm>
            <a:off x="550863" y="1592263"/>
            <a:ext cx="9154733" cy="3477875"/>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count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a:t>
            </a:r>
          </a:p>
          <a:p>
            <a:br>
              <a:rPr lang="de-DE" sz="2000" dirty="0">
                <a:solidFill>
                  <a:srgbClr val="6C7680"/>
                </a:solidFill>
                <a:latin typeface="Menlo" panose="020B0609030804020204" pitchFamily="49" charset="0"/>
              </a:rPr>
            </a:b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function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handleClick</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i="1" dirty="0">
                <a:solidFill>
                  <a:srgbClr val="ABB0B6"/>
                </a:solidFill>
                <a:latin typeface="Menlo" panose="020B0609030804020204" pitchFamily="49" charset="0"/>
              </a:rPr>
              <a:t>// Event-Handler</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p>
          <a:p>
            <a:r>
              <a:rPr lang="de-DE" sz="2000" dirty="0">
                <a:solidFill>
                  <a:srgbClr val="55B4D4"/>
                </a:solidFill>
                <a:latin typeface="Menlo" panose="020B0609030804020204" pitchFamily="49" charset="0"/>
              </a:rPr>
              <a:t>  {</a:t>
            </a:r>
            <a:r>
              <a:rPr lang="de-DE" sz="2000" dirty="0" err="1">
                <a:solidFill>
                  <a:srgbClr val="6C7680"/>
                </a:solidFill>
                <a:latin typeface="Menlo" panose="020B0609030804020204" pitchFamily="49" charset="0"/>
              </a:rPr>
              <a:t>count</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Mal geklickt</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888383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Zuweisungen -  Das DOM </a:t>
            </a:r>
          </a:p>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auf dem neuesten Stand halten </a:t>
            </a:r>
          </a:p>
        </p:txBody>
      </p:sp>
      <p:sp>
        <p:nvSpPr>
          <p:cNvPr id="3" name="Rechteck 2">
            <a:extLst>
              <a:ext uri="{FF2B5EF4-FFF2-40B4-BE49-F238E27FC236}">
                <a16:creationId xmlns:a16="http://schemas.microsoft.com/office/drawing/2014/main" id="{4DA1671C-2C28-9E46-9A51-8A6948E96CA8}"/>
              </a:ext>
            </a:extLst>
          </p:cNvPr>
          <p:cNvSpPr/>
          <p:nvPr/>
        </p:nvSpPr>
        <p:spPr>
          <a:xfrm>
            <a:off x="550863" y="1592263"/>
            <a:ext cx="7934459" cy="3477875"/>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count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a:t>
            </a:r>
          </a:p>
          <a:p>
            <a:br>
              <a:rPr lang="de-DE" sz="2000" dirty="0">
                <a:solidFill>
                  <a:srgbClr val="6C7680"/>
                </a:solidFill>
                <a:latin typeface="Menlo" panose="020B0609030804020204" pitchFamily="49" charset="0"/>
              </a:rPr>
            </a:b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function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handleClick</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count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handleClick</a:t>
            </a:r>
            <a:r>
              <a:rPr lang="de-DE" sz="2000" dirty="0">
                <a:solidFill>
                  <a:srgbClr val="55B4D4"/>
                </a:solidFill>
                <a:latin typeface="Menlo" panose="020B0609030804020204" pitchFamily="49" charset="0"/>
              </a:rPr>
              <a:t>}&gt;</a:t>
            </a:r>
          </a:p>
          <a:p>
            <a:r>
              <a:rPr lang="de-DE" sz="2000" dirty="0">
                <a:solidFill>
                  <a:srgbClr val="55B4D4"/>
                </a:solidFill>
                <a:latin typeface="Menlo" panose="020B0609030804020204" pitchFamily="49" charset="0"/>
              </a:rPr>
              <a:t>  {</a:t>
            </a:r>
            <a:r>
              <a:rPr lang="de-DE" sz="2000" dirty="0" err="1">
                <a:solidFill>
                  <a:srgbClr val="6C7680"/>
                </a:solidFill>
                <a:latin typeface="Menlo" panose="020B0609030804020204" pitchFamily="49" charset="0"/>
              </a:rPr>
              <a:t>count</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Mal geklickt</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820220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4E05C84E-25A7-EA47-8157-F5A1E7534028}"/>
              </a:ext>
            </a:extLst>
          </p:cNvPr>
          <p:cNvPicPr>
            <a:picLocks noChangeAspect="1"/>
          </p:cNvPicPr>
          <p:nvPr/>
        </p:nvPicPr>
        <p:blipFill rotWithShape="1">
          <a:blip r:embed="rId2"/>
          <a:srcRect l="32005" t="1469" r="32239" b="26502"/>
          <a:stretch/>
        </p:blipFill>
        <p:spPr>
          <a:xfrm>
            <a:off x="3035300" y="2195197"/>
            <a:ext cx="2081932" cy="2264735"/>
          </a:xfrm>
          <a:prstGeom prst="rect">
            <a:avLst/>
          </a:prstGeom>
        </p:spPr>
      </p:pic>
      <p:sp>
        <p:nvSpPr>
          <p:cNvPr id="2" name="Textfeld 1">
            <a:extLst>
              <a:ext uri="{FF2B5EF4-FFF2-40B4-BE49-F238E27FC236}">
                <a16:creationId xmlns:a16="http://schemas.microsoft.com/office/drawing/2014/main" id="{EEBA4C5B-FB0B-2940-9985-2C225432218B}"/>
              </a:ext>
            </a:extLst>
          </p:cNvPr>
          <p:cNvSpPr txBox="1"/>
          <p:nvPr/>
        </p:nvSpPr>
        <p:spPr>
          <a:xfrm>
            <a:off x="5206157" y="2828835"/>
            <a:ext cx="3950543" cy="1200329"/>
          </a:xfrm>
          <a:prstGeom prst="rect">
            <a:avLst/>
          </a:prstGeom>
          <a:noFill/>
        </p:spPr>
        <p:txBody>
          <a:bodyPr wrap="square" rtlCol="0">
            <a:spAutoFit/>
          </a:bodyPr>
          <a:lstStyle/>
          <a:p>
            <a:r>
              <a:rPr lang="de-DE" sz="7200" b="1" dirty="0">
                <a:solidFill>
                  <a:schemeClr val="tx1">
                    <a:lumMod val="65000"/>
                    <a:lumOff val="35000"/>
                  </a:schemeClr>
                </a:solidFill>
                <a:latin typeface="Futura" panose="020B0602020204020303" pitchFamily="34" charset="-79"/>
                <a:cs typeface="Futura" panose="020B0602020204020303" pitchFamily="34" charset="-79"/>
              </a:rPr>
              <a:t>SVELTE</a:t>
            </a:r>
          </a:p>
        </p:txBody>
      </p:sp>
    </p:spTree>
    <p:extLst>
      <p:ext uri="{BB962C8B-B14F-4D97-AF65-F5344CB8AC3E}">
        <p14:creationId xmlns:p14="http://schemas.microsoft.com/office/powerpoint/2010/main" val="29735384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Reaktive Deklarationen</a:t>
            </a:r>
          </a:p>
        </p:txBody>
      </p:sp>
      <p:sp>
        <p:nvSpPr>
          <p:cNvPr id="2" name="Rechteck 1">
            <a:extLst>
              <a:ext uri="{FF2B5EF4-FFF2-40B4-BE49-F238E27FC236}">
                <a16:creationId xmlns:a16="http://schemas.microsoft.com/office/drawing/2014/main" id="{EF9F5795-BB47-2245-9586-259449487ACF}"/>
              </a:ext>
            </a:extLst>
          </p:cNvPr>
          <p:cNvSpPr/>
          <p:nvPr/>
        </p:nvSpPr>
        <p:spPr>
          <a:xfrm>
            <a:off x="550863" y="2844866"/>
            <a:ext cx="5323843" cy="954107"/>
          </a:xfrm>
          <a:prstGeom prst="rect">
            <a:avLst/>
          </a:prstGeom>
        </p:spPr>
        <p:txBody>
          <a:bodyPr wrap="square">
            <a:spAutoFit/>
          </a:bodyPr>
          <a:lstStyle/>
          <a:p>
            <a:r>
              <a:rPr lang="de-DE" sz="2800" dirty="0" err="1">
                <a:solidFill>
                  <a:srgbClr val="FA8D3E"/>
                </a:solidFill>
                <a:latin typeface="Menlo" panose="020B0609030804020204" pitchFamily="49" charset="0"/>
              </a:rPr>
              <a:t>let</a:t>
            </a:r>
            <a:r>
              <a:rPr lang="de-DE" sz="2800" dirty="0">
                <a:solidFill>
                  <a:srgbClr val="6C7680"/>
                </a:solidFill>
                <a:latin typeface="Menlo" panose="020B0609030804020204" pitchFamily="49" charset="0"/>
              </a:rPr>
              <a:t> </a:t>
            </a:r>
            <a:r>
              <a:rPr lang="de-DE" sz="2800" dirty="0" err="1">
                <a:solidFill>
                  <a:srgbClr val="6C7680"/>
                </a:solidFill>
                <a:latin typeface="Menlo" panose="020B0609030804020204" pitchFamily="49" charset="0"/>
              </a:rPr>
              <a:t>count</a:t>
            </a:r>
            <a:r>
              <a:rPr lang="de-DE" sz="2800" dirty="0">
                <a:solidFill>
                  <a:srgbClr val="6C7680"/>
                </a:solidFill>
                <a:latin typeface="Menlo" panose="020B0609030804020204" pitchFamily="49" charset="0"/>
              </a:rPr>
              <a:t> </a:t>
            </a:r>
            <a:r>
              <a:rPr lang="de-DE" sz="2800" dirty="0">
                <a:solidFill>
                  <a:srgbClr val="ED9366"/>
                </a:solidFill>
                <a:latin typeface="Menlo" panose="020B0609030804020204" pitchFamily="49" charset="0"/>
              </a:rPr>
              <a:t>=</a:t>
            </a:r>
            <a:r>
              <a:rPr lang="de-DE" sz="2800" dirty="0">
                <a:solidFill>
                  <a:srgbClr val="6C7680"/>
                </a:solidFill>
                <a:latin typeface="Menlo" panose="020B0609030804020204" pitchFamily="49" charset="0"/>
              </a:rPr>
              <a:t> </a:t>
            </a:r>
            <a:r>
              <a:rPr lang="de-DE" sz="2800" dirty="0">
                <a:solidFill>
                  <a:srgbClr val="FF9940"/>
                </a:solidFill>
                <a:latin typeface="Menlo" panose="020B0609030804020204" pitchFamily="49" charset="0"/>
              </a:rPr>
              <a:t>0</a:t>
            </a:r>
            <a:r>
              <a:rPr lang="de-DE" sz="2800" dirty="0">
                <a:solidFill>
                  <a:srgbClr val="6C7680"/>
                </a:solidFill>
                <a:latin typeface="Menlo" panose="020B0609030804020204" pitchFamily="49" charset="0"/>
              </a:rPr>
              <a:t>;</a:t>
            </a:r>
          </a:p>
          <a:p>
            <a:r>
              <a:rPr lang="de-DE" sz="2800" dirty="0">
                <a:solidFill>
                  <a:srgbClr val="399EE6"/>
                </a:solidFill>
                <a:latin typeface="Menlo" panose="020B0609030804020204" pitchFamily="49" charset="0"/>
              </a:rPr>
              <a:t>$</a:t>
            </a:r>
            <a:r>
              <a:rPr lang="de-DE" sz="2800" dirty="0">
                <a:solidFill>
                  <a:srgbClr val="6C7680"/>
                </a:solidFill>
                <a:latin typeface="Menlo" panose="020B0609030804020204" pitchFamily="49" charset="0"/>
              </a:rPr>
              <a:t>: </a:t>
            </a:r>
            <a:r>
              <a:rPr lang="de-DE" sz="2800" dirty="0" err="1">
                <a:solidFill>
                  <a:srgbClr val="6C7680"/>
                </a:solidFill>
                <a:latin typeface="Menlo" panose="020B0609030804020204" pitchFamily="49" charset="0"/>
              </a:rPr>
              <a:t>doubled</a:t>
            </a:r>
            <a:r>
              <a:rPr lang="de-DE" sz="2800" dirty="0">
                <a:solidFill>
                  <a:srgbClr val="6C7680"/>
                </a:solidFill>
                <a:latin typeface="Menlo" panose="020B0609030804020204" pitchFamily="49" charset="0"/>
              </a:rPr>
              <a:t> </a:t>
            </a:r>
            <a:r>
              <a:rPr lang="de-DE" sz="2800" dirty="0">
                <a:solidFill>
                  <a:srgbClr val="ED9366"/>
                </a:solidFill>
                <a:latin typeface="Menlo" panose="020B0609030804020204" pitchFamily="49" charset="0"/>
              </a:rPr>
              <a:t>=</a:t>
            </a:r>
            <a:r>
              <a:rPr lang="de-DE" sz="2800" dirty="0">
                <a:solidFill>
                  <a:srgbClr val="6C7680"/>
                </a:solidFill>
                <a:latin typeface="Menlo" panose="020B0609030804020204" pitchFamily="49" charset="0"/>
              </a:rPr>
              <a:t> </a:t>
            </a:r>
            <a:r>
              <a:rPr lang="de-DE" sz="2800" dirty="0" err="1">
                <a:solidFill>
                  <a:srgbClr val="6C7680"/>
                </a:solidFill>
                <a:latin typeface="Menlo" panose="020B0609030804020204" pitchFamily="49" charset="0"/>
              </a:rPr>
              <a:t>count</a:t>
            </a:r>
            <a:r>
              <a:rPr lang="de-DE" sz="2800" dirty="0">
                <a:solidFill>
                  <a:srgbClr val="6C7680"/>
                </a:solidFill>
                <a:latin typeface="Menlo" panose="020B0609030804020204" pitchFamily="49" charset="0"/>
              </a:rPr>
              <a:t> </a:t>
            </a:r>
            <a:r>
              <a:rPr lang="de-DE" sz="2800" dirty="0">
                <a:solidFill>
                  <a:srgbClr val="ED9366"/>
                </a:solidFill>
                <a:latin typeface="Menlo" panose="020B0609030804020204" pitchFamily="49" charset="0"/>
              </a:rPr>
              <a:t>*</a:t>
            </a:r>
            <a:r>
              <a:rPr lang="de-DE" sz="2800" dirty="0">
                <a:solidFill>
                  <a:srgbClr val="6C7680"/>
                </a:solidFill>
                <a:latin typeface="Menlo" panose="020B0609030804020204" pitchFamily="49" charset="0"/>
              </a:rPr>
              <a:t> </a:t>
            </a:r>
            <a:r>
              <a:rPr lang="de-DE" sz="2800" dirty="0">
                <a:solidFill>
                  <a:srgbClr val="FF9940"/>
                </a:solidFill>
                <a:latin typeface="Menlo" panose="020B0609030804020204" pitchFamily="49" charset="0"/>
              </a:rPr>
              <a:t>2</a:t>
            </a:r>
            <a:r>
              <a:rPr lang="de-DE" sz="2800" dirty="0">
                <a:solidFill>
                  <a:srgbClr val="6C7680"/>
                </a:solidFill>
                <a:latin typeface="Menlo" panose="020B0609030804020204" pitchFamily="49" charset="0"/>
              </a:rPr>
              <a:t>;</a:t>
            </a:r>
          </a:p>
        </p:txBody>
      </p:sp>
    </p:spTree>
    <p:extLst>
      <p:ext uri="{BB962C8B-B14F-4D97-AF65-F5344CB8AC3E}">
        <p14:creationId xmlns:p14="http://schemas.microsoft.com/office/powerpoint/2010/main" val="16386789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Reaktive Deklarationen</a:t>
            </a:r>
          </a:p>
        </p:txBody>
      </p:sp>
      <p:sp>
        <p:nvSpPr>
          <p:cNvPr id="2" name="Rechteck 1">
            <a:extLst>
              <a:ext uri="{FF2B5EF4-FFF2-40B4-BE49-F238E27FC236}">
                <a16:creationId xmlns:a16="http://schemas.microsoft.com/office/drawing/2014/main" id="{EF9F5795-BB47-2245-9586-259449487ACF}"/>
              </a:ext>
            </a:extLst>
          </p:cNvPr>
          <p:cNvSpPr/>
          <p:nvPr/>
        </p:nvSpPr>
        <p:spPr>
          <a:xfrm>
            <a:off x="550863" y="2844866"/>
            <a:ext cx="5323843" cy="954107"/>
          </a:xfrm>
          <a:prstGeom prst="rect">
            <a:avLst/>
          </a:prstGeom>
        </p:spPr>
        <p:txBody>
          <a:bodyPr wrap="square">
            <a:spAutoFit/>
          </a:bodyPr>
          <a:lstStyle/>
          <a:p>
            <a:r>
              <a:rPr lang="de-DE" sz="2800" dirty="0" err="1">
                <a:solidFill>
                  <a:schemeClr val="bg1">
                    <a:lumMod val="75000"/>
                  </a:schemeClr>
                </a:solidFill>
                <a:latin typeface="Menlo" panose="020B0609030804020204" pitchFamily="49" charset="0"/>
              </a:rPr>
              <a:t>let</a:t>
            </a:r>
            <a:r>
              <a:rPr lang="de-DE" sz="2800" dirty="0">
                <a:solidFill>
                  <a:schemeClr val="bg1">
                    <a:lumMod val="75000"/>
                  </a:schemeClr>
                </a:solidFill>
                <a:latin typeface="Menlo" panose="020B0609030804020204" pitchFamily="49" charset="0"/>
              </a:rPr>
              <a:t> </a:t>
            </a:r>
            <a:r>
              <a:rPr lang="de-DE" sz="2800" dirty="0" err="1">
                <a:solidFill>
                  <a:schemeClr val="bg1">
                    <a:lumMod val="75000"/>
                  </a:schemeClr>
                </a:solidFill>
                <a:latin typeface="Menlo" panose="020B0609030804020204" pitchFamily="49" charset="0"/>
              </a:rPr>
              <a:t>count</a:t>
            </a:r>
            <a:r>
              <a:rPr lang="de-DE" sz="2800" dirty="0">
                <a:solidFill>
                  <a:schemeClr val="bg1">
                    <a:lumMod val="75000"/>
                  </a:schemeClr>
                </a:solidFill>
                <a:latin typeface="Menlo" panose="020B0609030804020204" pitchFamily="49" charset="0"/>
              </a:rPr>
              <a:t> = 0;</a:t>
            </a:r>
          </a:p>
          <a:p>
            <a:r>
              <a:rPr lang="de-DE" sz="2800" dirty="0">
                <a:solidFill>
                  <a:srgbClr val="399EE6"/>
                </a:solidFill>
                <a:latin typeface="Menlo" panose="020B0609030804020204" pitchFamily="49" charset="0"/>
              </a:rPr>
              <a:t>$</a:t>
            </a:r>
            <a:r>
              <a:rPr lang="de-DE" sz="2800" dirty="0">
                <a:solidFill>
                  <a:srgbClr val="6C7680"/>
                </a:solidFill>
                <a:latin typeface="Menlo" panose="020B0609030804020204" pitchFamily="49" charset="0"/>
              </a:rPr>
              <a:t>: </a:t>
            </a:r>
            <a:r>
              <a:rPr lang="de-DE" sz="2800" dirty="0" err="1">
                <a:solidFill>
                  <a:srgbClr val="6C7680"/>
                </a:solidFill>
                <a:latin typeface="Menlo" panose="020B0609030804020204" pitchFamily="49" charset="0"/>
              </a:rPr>
              <a:t>doubled</a:t>
            </a:r>
            <a:r>
              <a:rPr lang="de-DE" sz="2800" dirty="0">
                <a:solidFill>
                  <a:srgbClr val="6C7680"/>
                </a:solidFill>
                <a:latin typeface="Menlo" panose="020B0609030804020204" pitchFamily="49" charset="0"/>
              </a:rPr>
              <a:t> </a:t>
            </a:r>
            <a:r>
              <a:rPr lang="de-DE" sz="2800" dirty="0">
                <a:solidFill>
                  <a:schemeClr val="bg1">
                    <a:lumMod val="75000"/>
                  </a:schemeClr>
                </a:solidFill>
                <a:latin typeface="Menlo" panose="020B0609030804020204" pitchFamily="49" charset="0"/>
              </a:rPr>
              <a:t>= </a:t>
            </a:r>
            <a:r>
              <a:rPr lang="de-DE" sz="2800" dirty="0" err="1">
                <a:solidFill>
                  <a:schemeClr val="bg1">
                    <a:lumMod val="75000"/>
                  </a:schemeClr>
                </a:solidFill>
                <a:latin typeface="Menlo" panose="020B0609030804020204" pitchFamily="49" charset="0"/>
              </a:rPr>
              <a:t>count</a:t>
            </a:r>
            <a:r>
              <a:rPr lang="de-DE" sz="2800" dirty="0">
                <a:solidFill>
                  <a:schemeClr val="bg1">
                    <a:lumMod val="75000"/>
                  </a:schemeClr>
                </a:solidFill>
                <a:latin typeface="Menlo" panose="020B0609030804020204" pitchFamily="49" charset="0"/>
              </a:rPr>
              <a:t> * 2;</a:t>
            </a:r>
          </a:p>
        </p:txBody>
      </p:sp>
    </p:spTree>
    <p:extLst>
      <p:ext uri="{BB962C8B-B14F-4D97-AF65-F5344CB8AC3E}">
        <p14:creationId xmlns:p14="http://schemas.microsoft.com/office/powerpoint/2010/main" val="3302881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Reaktive Deklarationen</a:t>
            </a:r>
          </a:p>
        </p:txBody>
      </p:sp>
      <p:sp>
        <p:nvSpPr>
          <p:cNvPr id="2" name="Rechteck 1">
            <a:extLst>
              <a:ext uri="{FF2B5EF4-FFF2-40B4-BE49-F238E27FC236}">
                <a16:creationId xmlns:a16="http://schemas.microsoft.com/office/drawing/2014/main" id="{EF9F5795-BB47-2245-9586-259449487ACF}"/>
              </a:ext>
            </a:extLst>
          </p:cNvPr>
          <p:cNvSpPr/>
          <p:nvPr/>
        </p:nvSpPr>
        <p:spPr>
          <a:xfrm>
            <a:off x="550863" y="2844866"/>
            <a:ext cx="5323843" cy="954107"/>
          </a:xfrm>
          <a:prstGeom prst="rect">
            <a:avLst/>
          </a:prstGeom>
        </p:spPr>
        <p:txBody>
          <a:bodyPr wrap="square">
            <a:spAutoFit/>
          </a:bodyPr>
          <a:lstStyle/>
          <a:p>
            <a:r>
              <a:rPr lang="de-DE" sz="2800" dirty="0" err="1">
                <a:solidFill>
                  <a:schemeClr val="bg1">
                    <a:lumMod val="75000"/>
                  </a:schemeClr>
                </a:solidFill>
                <a:latin typeface="Menlo" panose="020B0609030804020204" pitchFamily="49" charset="0"/>
              </a:rPr>
              <a:t>let</a:t>
            </a:r>
            <a:r>
              <a:rPr lang="de-DE" sz="2800" dirty="0">
                <a:solidFill>
                  <a:schemeClr val="bg1">
                    <a:lumMod val="75000"/>
                  </a:schemeClr>
                </a:solidFill>
                <a:latin typeface="Menlo" panose="020B0609030804020204" pitchFamily="49" charset="0"/>
              </a:rPr>
              <a:t> </a:t>
            </a:r>
            <a:r>
              <a:rPr lang="de-DE" sz="2800" dirty="0" err="1">
                <a:solidFill>
                  <a:schemeClr val="bg1">
                    <a:lumMod val="75000"/>
                  </a:schemeClr>
                </a:solidFill>
                <a:latin typeface="Menlo" panose="020B0609030804020204" pitchFamily="49" charset="0"/>
              </a:rPr>
              <a:t>count</a:t>
            </a:r>
            <a:r>
              <a:rPr lang="de-DE" sz="2800" dirty="0">
                <a:solidFill>
                  <a:schemeClr val="bg1">
                    <a:lumMod val="75000"/>
                  </a:schemeClr>
                </a:solidFill>
                <a:latin typeface="Menlo" panose="020B0609030804020204" pitchFamily="49" charset="0"/>
              </a:rPr>
              <a:t> = 0;</a:t>
            </a:r>
          </a:p>
          <a:p>
            <a:r>
              <a:rPr lang="de-DE" sz="2800" dirty="0">
                <a:solidFill>
                  <a:srgbClr val="399EE6"/>
                </a:solidFill>
                <a:latin typeface="Menlo" panose="020B0609030804020204" pitchFamily="49" charset="0"/>
              </a:rPr>
              <a:t>$</a:t>
            </a:r>
            <a:r>
              <a:rPr lang="de-DE" sz="2800" dirty="0">
                <a:solidFill>
                  <a:srgbClr val="6C7680"/>
                </a:solidFill>
                <a:latin typeface="Menlo" panose="020B0609030804020204" pitchFamily="49" charset="0"/>
              </a:rPr>
              <a:t>: </a:t>
            </a:r>
            <a:r>
              <a:rPr lang="de-DE" sz="2800" dirty="0" err="1">
                <a:solidFill>
                  <a:srgbClr val="6C7680"/>
                </a:solidFill>
                <a:latin typeface="Menlo" panose="020B0609030804020204" pitchFamily="49" charset="0"/>
              </a:rPr>
              <a:t>doubled</a:t>
            </a:r>
            <a:r>
              <a:rPr lang="de-DE" sz="2800" dirty="0">
                <a:solidFill>
                  <a:srgbClr val="6C7680"/>
                </a:solidFill>
                <a:latin typeface="Menlo" panose="020B0609030804020204" pitchFamily="49" charset="0"/>
              </a:rPr>
              <a:t> </a:t>
            </a:r>
            <a:r>
              <a:rPr lang="de-DE" sz="2800" dirty="0">
                <a:solidFill>
                  <a:srgbClr val="ED9366"/>
                </a:solidFill>
                <a:latin typeface="Menlo" panose="020B0609030804020204" pitchFamily="49" charset="0"/>
              </a:rPr>
              <a:t>=</a:t>
            </a:r>
            <a:r>
              <a:rPr lang="de-DE" sz="2800" dirty="0">
                <a:solidFill>
                  <a:srgbClr val="6C7680"/>
                </a:solidFill>
                <a:latin typeface="Menlo" panose="020B0609030804020204" pitchFamily="49" charset="0"/>
              </a:rPr>
              <a:t> </a:t>
            </a:r>
            <a:r>
              <a:rPr lang="de-DE" sz="2800" dirty="0" err="1">
                <a:solidFill>
                  <a:srgbClr val="6C7680"/>
                </a:solidFill>
                <a:latin typeface="Menlo" panose="020B0609030804020204" pitchFamily="49" charset="0"/>
              </a:rPr>
              <a:t>count</a:t>
            </a:r>
            <a:r>
              <a:rPr lang="de-DE" sz="2800" dirty="0">
                <a:solidFill>
                  <a:srgbClr val="6C7680"/>
                </a:solidFill>
                <a:latin typeface="Menlo" panose="020B0609030804020204" pitchFamily="49" charset="0"/>
              </a:rPr>
              <a:t> </a:t>
            </a:r>
            <a:r>
              <a:rPr lang="de-DE" sz="2800" dirty="0">
                <a:solidFill>
                  <a:srgbClr val="ED9366"/>
                </a:solidFill>
                <a:latin typeface="Menlo" panose="020B0609030804020204" pitchFamily="49" charset="0"/>
              </a:rPr>
              <a:t>*</a:t>
            </a:r>
            <a:r>
              <a:rPr lang="de-DE" sz="2800" dirty="0">
                <a:solidFill>
                  <a:srgbClr val="6C7680"/>
                </a:solidFill>
                <a:latin typeface="Menlo" panose="020B0609030804020204" pitchFamily="49" charset="0"/>
              </a:rPr>
              <a:t> </a:t>
            </a:r>
            <a:r>
              <a:rPr lang="de-DE" sz="2800" dirty="0">
                <a:solidFill>
                  <a:srgbClr val="FF9940"/>
                </a:solidFill>
                <a:latin typeface="Menlo" panose="020B0609030804020204" pitchFamily="49" charset="0"/>
              </a:rPr>
              <a:t>2</a:t>
            </a:r>
            <a:r>
              <a:rPr lang="de-DE" sz="2800" dirty="0">
                <a:solidFill>
                  <a:srgbClr val="6C7680"/>
                </a:solidFill>
                <a:latin typeface="Menlo" panose="020B0609030804020204" pitchFamily="49" charset="0"/>
              </a:rPr>
              <a:t>;</a:t>
            </a:r>
          </a:p>
        </p:txBody>
      </p:sp>
    </p:spTree>
    <p:extLst>
      <p:ext uri="{BB962C8B-B14F-4D97-AF65-F5344CB8AC3E}">
        <p14:creationId xmlns:p14="http://schemas.microsoft.com/office/powerpoint/2010/main" val="8767732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Reaktive Deklarationen</a:t>
            </a:r>
          </a:p>
        </p:txBody>
      </p:sp>
      <p:sp>
        <p:nvSpPr>
          <p:cNvPr id="2" name="Rechteck 1">
            <a:extLst>
              <a:ext uri="{FF2B5EF4-FFF2-40B4-BE49-F238E27FC236}">
                <a16:creationId xmlns:a16="http://schemas.microsoft.com/office/drawing/2014/main" id="{EF9F5795-BB47-2245-9586-259449487ACF}"/>
              </a:ext>
            </a:extLst>
          </p:cNvPr>
          <p:cNvSpPr/>
          <p:nvPr/>
        </p:nvSpPr>
        <p:spPr>
          <a:xfrm>
            <a:off x="550863" y="1592263"/>
            <a:ext cx="8751518" cy="4062651"/>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count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a:solidFill>
                  <a:srgbClr val="399EE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doubled</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count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2</a:t>
            </a:r>
            <a:r>
              <a:rPr lang="de-DE" sz="2000" dirty="0">
                <a:solidFill>
                  <a:srgbClr val="6C7680"/>
                </a:solidFill>
                <a:latin typeface="Menlo" panose="020B0609030804020204" pitchFamily="49" charset="0"/>
              </a:rPr>
              <a:t>;</a:t>
            </a:r>
          </a:p>
          <a:p>
            <a:br>
              <a:rPr lang="de-DE" sz="2000" dirty="0">
                <a:solidFill>
                  <a:srgbClr val="6C7680"/>
                </a:solidFill>
                <a:latin typeface="Menlo" panose="020B0609030804020204" pitchFamily="49" charset="0"/>
              </a:rPr>
            </a:b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function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handleClick</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count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handleClick</a:t>
            </a:r>
            <a:r>
              <a:rPr lang="de-DE" sz="2000" dirty="0">
                <a:solidFill>
                  <a:srgbClr val="55B4D4"/>
                </a:solidFill>
                <a:latin typeface="Menlo" panose="020B0609030804020204" pitchFamily="49" charset="0"/>
              </a:rPr>
              <a:t>}&gt;</a:t>
            </a:r>
          </a:p>
          <a:p>
            <a:r>
              <a:rPr lang="de-DE" sz="2000" dirty="0">
                <a:solidFill>
                  <a:srgbClr val="55B4D4"/>
                </a:solidFill>
                <a:latin typeface="Menlo" panose="020B0609030804020204" pitchFamily="49" charset="0"/>
              </a:rPr>
              <a:t>  {</a:t>
            </a:r>
            <a:r>
              <a:rPr lang="de-DE" sz="2000" dirty="0" err="1">
                <a:solidFill>
                  <a:srgbClr val="6C7680"/>
                </a:solidFill>
                <a:latin typeface="Menlo" panose="020B0609030804020204" pitchFamily="49" charset="0"/>
              </a:rPr>
              <a:t>count</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Mal geklickt</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&lt;p&gt;{</a:t>
            </a:r>
            <a:r>
              <a:rPr lang="de-DE" sz="2000" dirty="0" err="1">
                <a:solidFill>
                  <a:srgbClr val="6C7680"/>
                </a:solidFill>
                <a:latin typeface="Menlo" panose="020B0609030804020204" pitchFamily="49" charset="0"/>
              </a:rPr>
              <a:t>count</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mal 2 ist </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doubled</a:t>
            </a:r>
            <a:r>
              <a:rPr lang="de-DE" sz="2000" dirty="0">
                <a:solidFill>
                  <a:srgbClr val="55B4D4"/>
                </a:solidFill>
                <a:latin typeface="Menlo" panose="020B0609030804020204" pitchFamily="49" charset="0"/>
              </a:rPr>
              <a:t>}&lt;/p&gt;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88310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Reaktive Anweisungen</a:t>
            </a:r>
          </a:p>
        </p:txBody>
      </p:sp>
      <p:sp>
        <p:nvSpPr>
          <p:cNvPr id="3" name="Rechteck 2">
            <a:extLst>
              <a:ext uri="{FF2B5EF4-FFF2-40B4-BE49-F238E27FC236}">
                <a16:creationId xmlns:a16="http://schemas.microsoft.com/office/drawing/2014/main" id="{DF0C3BA1-F3B6-854F-91CE-CF51A52717C1}"/>
              </a:ext>
            </a:extLst>
          </p:cNvPr>
          <p:cNvSpPr/>
          <p:nvPr/>
        </p:nvSpPr>
        <p:spPr>
          <a:xfrm>
            <a:off x="550862" y="1592263"/>
            <a:ext cx="9672130" cy="1200329"/>
          </a:xfrm>
          <a:prstGeom prst="rect">
            <a:avLst/>
          </a:prstGeom>
        </p:spPr>
        <p:txBody>
          <a:bodyPr wrap="square">
            <a:spAutoFit/>
          </a:bodyPr>
          <a:lstStyle/>
          <a:p>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count</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FF9940"/>
                </a:solidFill>
                <a:latin typeface="Menlo" panose="020B0609030804020204" pitchFamily="49" charset="0"/>
              </a:rPr>
              <a:t>0</a:t>
            </a:r>
            <a:r>
              <a:rPr lang="de-DE" sz="2400" dirty="0">
                <a:solidFill>
                  <a:srgbClr val="6C7680"/>
                </a:solidFill>
                <a:latin typeface="Menlo" panose="020B0609030804020204" pitchFamily="49" charset="0"/>
              </a:rPr>
              <a:t>;</a:t>
            </a:r>
          </a:p>
          <a:p>
            <a:endParaRPr lang="de-DE" sz="2400" dirty="0">
              <a:solidFill>
                <a:srgbClr val="6C7680"/>
              </a:solidFill>
              <a:latin typeface="Menlo" panose="020B0609030804020204" pitchFamily="49" charset="0"/>
            </a:endParaRPr>
          </a:p>
          <a:p>
            <a:r>
              <a:rPr lang="de-DE" sz="2400" dirty="0">
                <a:solidFill>
                  <a:srgbClr val="399EE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`Die Klickzahl ist ${</a:t>
            </a:r>
            <a:r>
              <a:rPr lang="de-DE" sz="2400" dirty="0" err="1">
                <a:solidFill>
                  <a:srgbClr val="6C7680"/>
                </a:solidFill>
                <a:latin typeface="Menlo" panose="020B0609030804020204" pitchFamily="49" charset="0"/>
              </a:rPr>
              <a:t>count</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2161174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Reaktive Anweisungen </a:t>
            </a:r>
          </a:p>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als Block</a:t>
            </a:r>
          </a:p>
        </p:txBody>
      </p:sp>
      <p:sp>
        <p:nvSpPr>
          <p:cNvPr id="2" name="Rechteck 1">
            <a:extLst>
              <a:ext uri="{FF2B5EF4-FFF2-40B4-BE49-F238E27FC236}">
                <a16:creationId xmlns:a16="http://schemas.microsoft.com/office/drawing/2014/main" id="{4F35C725-40BA-9944-B319-8B1DF3104F36}"/>
              </a:ext>
            </a:extLst>
          </p:cNvPr>
          <p:cNvSpPr/>
          <p:nvPr/>
        </p:nvSpPr>
        <p:spPr>
          <a:xfrm>
            <a:off x="550863" y="2332381"/>
            <a:ext cx="10376217" cy="1569660"/>
          </a:xfrm>
          <a:prstGeom prst="rect">
            <a:avLst/>
          </a:prstGeom>
        </p:spPr>
        <p:txBody>
          <a:bodyPr wrap="square">
            <a:spAutoFit/>
          </a:bodyPr>
          <a:lstStyle/>
          <a:p>
            <a:r>
              <a:rPr lang="de-DE" sz="2400" dirty="0">
                <a:solidFill>
                  <a:srgbClr val="399EE6"/>
                </a:solidFill>
                <a:latin typeface="Menlo" panose="020B0609030804020204" pitchFamily="49" charset="0"/>
              </a:rPr>
              <a: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`Die Klickzahl ist ${</a:t>
            </a:r>
            <a:r>
              <a:rPr lang="de-DE" sz="2400" dirty="0" err="1">
                <a:solidFill>
                  <a:srgbClr val="6C7680"/>
                </a:solidFill>
                <a:latin typeface="Menlo" panose="020B0609030804020204" pitchFamily="49" charset="0"/>
              </a:rPr>
              <a:t>count</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a:solidFill>
                  <a:srgbClr val="F2AE49"/>
                </a:solidFill>
                <a:latin typeface="Menlo" panose="020B0609030804020204" pitchFamily="49" charset="0"/>
              </a:rPr>
              <a:t>alert</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`Hier kommt die Klickzahl ${</a:t>
            </a:r>
            <a:r>
              <a:rPr lang="de-DE" sz="2400" dirty="0" err="1">
                <a:solidFill>
                  <a:srgbClr val="6C7680"/>
                </a:solidFill>
                <a:latin typeface="Menlo" panose="020B0609030804020204" pitchFamily="49" charset="0"/>
              </a:rPr>
              <a:t>count</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a:t>
            </a:r>
            <a:endParaRPr lang="de-DE" sz="2400" b="0" dirty="0">
              <a:solidFill>
                <a:srgbClr val="6C7680"/>
              </a:solidFill>
              <a:effectLst/>
              <a:latin typeface="Menlo" panose="020B0609030804020204" pitchFamily="49" charset="0"/>
            </a:endParaRPr>
          </a:p>
        </p:txBody>
      </p:sp>
      <p:sp>
        <p:nvSpPr>
          <p:cNvPr id="3" name="Rechteck 2">
            <a:extLst>
              <a:ext uri="{FF2B5EF4-FFF2-40B4-BE49-F238E27FC236}">
                <a16:creationId xmlns:a16="http://schemas.microsoft.com/office/drawing/2014/main" id="{DF0C3BA1-F3B6-854F-91CE-CF51A52717C1}"/>
              </a:ext>
            </a:extLst>
          </p:cNvPr>
          <p:cNvSpPr/>
          <p:nvPr/>
        </p:nvSpPr>
        <p:spPr>
          <a:xfrm>
            <a:off x="550862" y="1592263"/>
            <a:ext cx="9672130" cy="1200329"/>
          </a:xfrm>
          <a:prstGeom prst="rect">
            <a:avLst/>
          </a:prstGeom>
        </p:spPr>
        <p:txBody>
          <a:bodyPr wrap="square">
            <a:spAutoFit/>
          </a:bodyPr>
          <a:lstStyle/>
          <a:p>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count</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FF9940"/>
                </a:solidFill>
                <a:latin typeface="Menlo" panose="020B0609030804020204" pitchFamily="49" charset="0"/>
              </a:rPr>
              <a:t>0</a:t>
            </a:r>
            <a:r>
              <a:rPr lang="de-DE" sz="2400" dirty="0">
                <a:solidFill>
                  <a:srgbClr val="6C7680"/>
                </a:solidFill>
                <a:latin typeface="Menlo" panose="020B0609030804020204" pitchFamily="49" charset="0"/>
              </a:rPr>
              <a:t>;</a:t>
            </a:r>
          </a:p>
          <a:p>
            <a:endParaRPr lang="de-DE" sz="2400" dirty="0">
              <a:solidFill>
                <a:srgbClr val="6C7680"/>
              </a:solidFill>
              <a:latin typeface="Menlo" panose="020B0609030804020204" pitchFamily="49" charset="0"/>
            </a:endParaRPr>
          </a:p>
          <a:p>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91878265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Reaktive Anweisung </a:t>
            </a:r>
          </a:p>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mit einem </a:t>
            </a:r>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if</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a:t>
            </a:r>
          </a:p>
        </p:txBody>
      </p:sp>
      <p:sp>
        <p:nvSpPr>
          <p:cNvPr id="3" name="Rechteck 2">
            <a:extLst>
              <a:ext uri="{FF2B5EF4-FFF2-40B4-BE49-F238E27FC236}">
                <a16:creationId xmlns:a16="http://schemas.microsoft.com/office/drawing/2014/main" id="{DF0C3BA1-F3B6-854F-91CE-CF51A52717C1}"/>
              </a:ext>
            </a:extLst>
          </p:cNvPr>
          <p:cNvSpPr/>
          <p:nvPr/>
        </p:nvSpPr>
        <p:spPr>
          <a:xfrm>
            <a:off x="550862" y="1592263"/>
            <a:ext cx="9672130" cy="1200329"/>
          </a:xfrm>
          <a:prstGeom prst="rect">
            <a:avLst/>
          </a:prstGeom>
        </p:spPr>
        <p:txBody>
          <a:bodyPr wrap="square">
            <a:spAutoFit/>
          </a:bodyPr>
          <a:lstStyle/>
          <a:p>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count</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FF9940"/>
                </a:solidFill>
                <a:latin typeface="Menlo" panose="020B0609030804020204" pitchFamily="49" charset="0"/>
              </a:rPr>
              <a:t>0</a:t>
            </a:r>
            <a:r>
              <a:rPr lang="de-DE" sz="2400" dirty="0">
                <a:solidFill>
                  <a:srgbClr val="6C7680"/>
                </a:solidFill>
                <a:latin typeface="Menlo" panose="020B0609030804020204" pitchFamily="49" charset="0"/>
              </a:rPr>
              <a:t>;</a:t>
            </a:r>
          </a:p>
          <a:p>
            <a:endParaRPr lang="de-DE" sz="2400" dirty="0">
              <a:solidFill>
                <a:srgbClr val="6C7680"/>
              </a:solidFill>
              <a:latin typeface="Menlo" panose="020B0609030804020204" pitchFamily="49" charset="0"/>
            </a:endParaRPr>
          </a:p>
          <a:p>
            <a:endParaRPr lang="de-DE" sz="2400" b="0" dirty="0">
              <a:solidFill>
                <a:srgbClr val="6C7680"/>
              </a:solidFill>
              <a:effectLst/>
              <a:latin typeface="Menlo" panose="020B0609030804020204" pitchFamily="49" charset="0"/>
            </a:endParaRPr>
          </a:p>
        </p:txBody>
      </p:sp>
      <p:sp>
        <p:nvSpPr>
          <p:cNvPr id="4" name="Rechteck 3">
            <a:extLst>
              <a:ext uri="{FF2B5EF4-FFF2-40B4-BE49-F238E27FC236}">
                <a16:creationId xmlns:a16="http://schemas.microsoft.com/office/drawing/2014/main" id="{AE9D5C1C-7756-5248-AF6F-BA763D6A78DC}"/>
              </a:ext>
            </a:extLst>
          </p:cNvPr>
          <p:cNvSpPr/>
          <p:nvPr/>
        </p:nvSpPr>
        <p:spPr>
          <a:xfrm>
            <a:off x="550862" y="2334728"/>
            <a:ext cx="9937305" cy="1200329"/>
          </a:xfrm>
          <a:prstGeom prst="rect">
            <a:avLst/>
          </a:prstGeom>
        </p:spPr>
        <p:txBody>
          <a:bodyPr wrap="square">
            <a:spAutoFit/>
          </a:bodyPr>
          <a:lstStyle/>
          <a:p>
            <a:r>
              <a:rPr lang="de-DE" sz="2400" dirty="0">
                <a:solidFill>
                  <a:srgbClr val="399EE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if</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count</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&gt;</a:t>
            </a:r>
            <a:r>
              <a:rPr lang="de-DE" sz="2400" dirty="0">
                <a:solidFill>
                  <a:srgbClr val="6C7680"/>
                </a:solidFill>
                <a:latin typeface="Menlo" panose="020B0609030804020204" pitchFamily="49" charset="0"/>
              </a:rPr>
              <a:t> </a:t>
            </a:r>
            <a:r>
              <a:rPr lang="de-DE" sz="2400" dirty="0">
                <a:solidFill>
                  <a:srgbClr val="FF9940"/>
                </a:solidFill>
                <a:latin typeface="Menlo" panose="020B0609030804020204" pitchFamily="49" charset="0"/>
              </a:rPr>
              <a:t>10</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"Die Klickzahl ist zu hoch!"</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6947727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Arrays und Objekte aktualisieren</a:t>
            </a:r>
          </a:p>
        </p:txBody>
      </p:sp>
      <p:sp>
        <p:nvSpPr>
          <p:cNvPr id="2" name="Rechteck 1">
            <a:extLst>
              <a:ext uri="{FF2B5EF4-FFF2-40B4-BE49-F238E27FC236}">
                <a16:creationId xmlns:a16="http://schemas.microsoft.com/office/drawing/2014/main" id="{ABCB40B8-194E-9848-898F-0108E065A2AA}"/>
              </a:ext>
            </a:extLst>
          </p:cNvPr>
          <p:cNvSpPr/>
          <p:nvPr/>
        </p:nvSpPr>
        <p:spPr>
          <a:xfrm>
            <a:off x="550862" y="1592263"/>
            <a:ext cx="10998009" cy="3785652"/>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2</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3</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a:solidFill>
                  <a:srgbClr val="399EE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F2AE49"/>
                </a:solidFill>
                <a:latin typeface="Menlo" panose="020B0609030804020204" pitchFamily="49" charset="0"/>
              </a:rPr>
              <a:t>reduce</a:t>
            </a:r>
            <a:r>
              <a:rPr lang="de-DE" sz="2000" dirty="0">
                <a:solidFill>
                  <a:srgbClr val="6C7680"/>
                </a:solidFill>
                <a:latin typeface="Menlo" panose="020B0609030804020204" pitchFamily="49" charset="0"/>
              </a:rPr>
              <a:t>((</a:t>
            </a:r>
            <a:r>
              <a:rPr lang="de-DE" sz="2000" dirty="0" err="1">
                <a:solidFill>
                  <a:srgbClr val="A37ACC"/>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err="1">
                <a:solidFill>
                  <a:srgbClr val="A37ACC"/>
                </a:solidFill>
                <a:latin typeface="Menlo" panose="020B0609030804020204" pitchFamily="49" charset="0"/>
              </a:rPr>
              <a:t>value</a:t>
            </a:r>
            <a:r>
              <a:rPr lang="de-DE" sz="2000" dirty="0">
                <a:solidFill>
                  <a:srgbClr val="6C7680"/>
                </a:solidFill>
                <a:latin typeface="Menlo" panose="020B0609030804020204" pitchFamily="49" charset="0"/>
              </a:rPr>
              <a:t>) </a:t>
            </a:r>
            <a:r>
              <a:rPr lang="de-DE" sz="2000" dirty="0">
                <a:solidFill>
                  <a:srgbClr val="FA8D3E"/>
                </a:solidFill>
                <a:latin typeface="Menlo" panose="020B0609030804020204" pitchFamily="49" charset="0"/>
              </a:rPr>
              <a:t>=&gt;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value</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a:t>
            </a:r>
          </a:p>
          <a:p>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function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addNumber</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i="1" dirty="0">
                <a:solidFill>
                  <a:srgbClr val="ABB0B6"/>
                </a:solidFill>
                <a:latin typeface="Menlo" panose="020B0609030804020204" pitchFamily="49" charset="0"/>
              </a:rPr>
              <a:t>// Neue Zahl hinzufügen</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addNumber</a:t>
            </a:r>
            <a:r>
              <a:rPr lang="de-DE" sz="2000" dirty="0">
                <a:solidFill>
                  <a:srgbClr val="55B4D4"/>
                </a:solidFill>
                <a:latin typeface="Menlo" panose="020B0609030804020204" pitchFamily="49" charset="0"/>
              </a:rPr>
              <a:t>}&gt;</a:t>
            </a:r>
            <a:r>
              <a:rPr lang="de-DE" sz="2000" dirty="0">
                <a:solidFill>
                  <a:srgbClr val="6C7680"/>
                </a:solidFill>
                <a:latin typeface="Menlo" panose="020B0609030804020204" pitchFamily="49" charset="0"/>
              </a:rPr>
              <a:t>Eine Zahl hinzufügen</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p>
          <a:p>
            <a:r>
              <a:rPr lang="de-DE" sz="2000" dirty="0">
                <a:solidFill>
                  <a:srgbClr val="55B4D4"/>
                </a:solidFill>
                <a:latin typeface="Menlo" panose="020B0609030804020204" pitchFamily="49" charset="0"/>
              </a:rPr>
              <a:t>&lt;p&gt;{</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F2AE49"/>
                </a:solidFill>
                <a:latin typeface="Menlo" panose="020B0609030804020204" pitchFamily="49" charset="0"/>
              </a:rPr>
              <a:t>join</a:t>
            </a:r>
            <a:r>
              <a:rPr lang="de-DE" sz="2000" dirty="0">
                <a:solidFill>
                  <a:srgbClr val="6C7680"/>
                </a:solidFill>
                <a:latin typeface="Menlo" panose="020B0609030804020204" pitchFamily="49" charset="0"/>
              </a:rPr>
              <a:t>(</a:t>
            </a:r>
            <a:r>
              <a:rPr lang="de-DE" sz="2000" dirty="0">
                <a:solidFill>
                  <a:srgbClr val="86B300"/>
                </a:solidFill>
                <a:latin typeface="Menlo" panose="020B0609030804020204" pitchFamily="49" charset="0"/>
              </a:rPr>
              <a:t>' + '</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 </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sum</a:t>
            </a:r>
            <a:r>
              <a:rPr lang="de-DE" sz="2000" dirty="0">
                <a:solidFill>
                  <a:srgbClr val="55B4D4"/>
                </a:solidFill>
                <a:latin typeface="Menlo" panose="020B0609030804020204" pitchFamily="49" charset="0"/>
              </a:rPr>
              <a:t>}&lt;/p&gt;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39987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Arrays und Objekte aktualisieren</a:t>
            </a:r>
          </a:p>
        </p:txBody>
      </p:sp>
      <p:sp>
        <p:nvSpPr>
          <p:cNvPr id="3" name="Rechteck 2">
            <a:extLst>
              <a:ext uri="{FF2B5EF4-FFF2-40B4-BE49-F238E27FC236}">
                <a16:creationId xmlns:a16="http://schemas.microsoft.com/office/drawing/2014/main" id="{27AF64ED-F2AD-0548-830A-11552D57B56D}"/>
              </a:ext>
            </a:extLst>
          </p:cNvPr>
          <p:cNvSpPr/>
          <p:nvPr/>
        </p:nvSpPr>
        <p:spPr>
          <a:xfrm>
            <a:off x="550863" y="1592263"/>
            <a:ext cx="11426952" cy="3785652"/>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2</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3</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a:solidFill>
                  <a:srgbClr val="399EE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F2AE49"/>
                </a:solidFill>
                <a:latin typeface="Menlo" panose="020B0609030804020204" pitchFamily="49" charset="0"/>
              </a:rPr>
              <a:t>reduce</a:t>
            </a:r>
            <a:r>
              <a:rPr lang="de-DE" sz="2000" dirty="0">
                <a:solidFill>
                  <a:srgbClr val="6C7680"/>
                </a:solidFill>
                <a:latin typeface="Menlo" panose="020B0609030804020204" pitchFamily="49" charset="0"/>
              </a:rPr>
              <a:t>((</a:t>
            </a:r>
            <a:r>
              <a:rPr lang="de-DE" sz="2000" dirty="0" err="1">
                <a:solidFill>
                  <a:srgbClr val="A37ACC"/>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err="1">
                <a:solidFill>
                  <a:srgbClr val="A37ACC"/>
                </a:solidFill>
                <a:latin typeface="Menlo" panose="020B0609030804020204" pitchFamily="49" charset="0"/>
              </a:rPr>
              <a:t>value</a:t>
            </a:r>
            <a:r>
              <a:rPr lang="de-DE" sz="2000" dirty="0">
                <a:solidFill>
                  <a:srgbClr val="6C7680"/>
                </a:solidFill>
                <a:latin typeface="Menlo" panose="020B0609030804020204" pitchFamily="49" charset="0"/>
              </a:rPr>
              <a:t>) </a:t>
            </a:r>
            <a:r>
              <a:rPr lang="de-DE" sz="2000" dirty="0">
                <a:solidFill>
                  <a:srgbClr val="FA8D3E"/>
                </a:solidFill>
                <a:latin typeface="Menlo" panose="020B0609030804020204" pitchFamily="49" charset="0"/>
              </a:rPr>
              <a:t>=&gt;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value</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a:t>
            </a:r>
          </a:p>
          <a:p>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function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addNumber</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F2AE49"/>
                </a:solidFill>
                <a:latin typeface="Menlo" panose="020B0609030804020204" pitchFamily="49" charset="0"/>
              </a:rPr>
              <a:t>push</a:t>
            </a:r>
            <a:r>
              <a:rPr lang="de-DE" sz="2000" dirty="0">
                <a:solidFill>
                  <a:srgbClr val="6C7680"/>
                </a:solidFill>
                <a:latin typeface="Menlo" panose="020B0609030804020204" pitchFamily="49" charset="0"/>
              </a:rPr>
              <a:t>(</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length</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addNumber</a:t>
            </a:r>
            <a:r>
              <a:rPr lang="de-DE" sz="2000" dirty="0">
                <a:solidFill>
                  <a:srgbClr val="55B4D4"/>
                </a:solidFill>
                <a:latin typeface="Menlo" panose="020B0609030804020204" pitchFamily="49" charset="0"/>
              </a:rPr>
              <a:t>}&gt;</a:t>
            </a:r>
            <a:r>
              <a:rPr lang="de-DE" sz="2000" dirty="0">
                <a:solidFill>
                  <a:srgbClr val="6C7680"/>
                </a:solidFill>
                <a:latin typeface="Menlo" panose="020B0609030804020204" pitchFamily="49" charset="0"/>
              </a:rPr>
              <a:t>Eine Zahl hinzufügen</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&lt;p&gt;{</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F2AE49"/>
                </a:solidFill>
                <a:latin typeface="Menlo" panose="020B0609030804020204" pitchFamily="49" charset="0"/>
              </a:rPr>
              <a:t>join</a:t>
            </a:r>
            <a:r>
              <a:rPr lang="de-DE" sz="2000" dirty="0">
                <a:solidFill>
                  <a:srgbClr val="6C7680"/>
                </a:solidFill>
                <a:latin typeface="Menlo" panose="020B0609030804020204" pitchFamily="49" charset="0"/>
              </a:rPr>
              <a:t>(</a:t>
            </a:r>
            <a:r>
              <a:rPr lang="de-DE" sz="2000" dirty="0">
                <a:solidFill>
                  <a:srgbClr val="86B300"/>
                </a:solidFill>
                <a:latin typeface="Menlo" panose="020B0609030804020204" pitchFamily="49" charset="0"/>
              </a:rPr>
              <a:t>' + '</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 </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sum</a:t>
            </a:r>
            <a:r>
              <a:rPr lang="de-DE" sz="2000" dirty="0">
                <a:solidFill>
                  <a:srgbClr val="55B4D4"/>
                </a:solidFill>
                <a:latin typeface="Menlo" panose="020B0609030804020204" pitchFamily="49" charset="0"/>
              </a:rPr>
              <a:t>}&lt;/p&gt;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7370510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Arrays und Objekte aktualisieren</a:t>
            </a:r>
          </a:p>
        </p:txBody>
      </p:sp>
      <p:sp>
        <p:nvSpPr>
          <p:cNvPr id="2" name="Rechteck 1">
            <a:extLst>
              <a:ext uri="{FF2B5EF4-FFF2-40B4-BE49-F238E27FC236}">
                <a16:creationId xmlns:a16="http://schemas.microsoft.com/office/drawing/2014/main" id="{FCBD7A2F-E996-334E-91ED-E467F6135285}"/>
              </a:ext>
            </a:extLst>
          </p:cNvPr>
          <p:cNvSpPr/>
          <p:nvPr/>
        </p:nvSpPr>
        <p:spPr>
          <a:xfrm>
            <a:off x="550863" y="1592263"/>
            <a:ext cx="10641393" cy="4401205"/>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2</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3</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a:solidFill>
                  <a:srgbClr val="399EE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F2AE49"/>
                </a:solidFill>
                <a:latin typeface="Menlo" panose="020B0609030804020204" pitchFamily="49" charset="0"/>
              </a:rPr>
              <a:t>reduce</a:t>
            </a:r>
            <a:r>
              <a:rPr lang="de-DE" sz="2000" dirty="0">
                <a:solidFill>
                  <a:srgbClr val="6C7680"/>
                </a:solidFill>
                <a:latin typeface="Menlo" panose="020B0609030804020204" pitchFamily="49" charset="0"/>
              </a:rPr>
              <a:t>((</a:t>
            </a:r>
            <a:r>
              <a:rPr lang="de-DE" sz="2000" dirty="0" err="1">
                <a:solidFill>
                  <a:srgbClr val="A37ACC"/>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err="1">
                <a:solidFill>
                  <a:srgbClr val="A37ACC"/>
                </a:solidFill>
                <a:latin typeface="Menlo" panose="020B0609030804020204" pitchFamily="49" charset="0"/>
              </a:rPr>
              <a:t>value</a:t>
            </a:r>
            <a:r>
              <a:rPr lang="de-DE" sz="2000" dirty="0">
                <a:solidFill>
                  <a:srgbClr val="6C7680"/>
                </a:solidFill>
                <a:latin typeface="Menlo" panose="020B0609030804020204" pitchFamily="49" charset="0"/>
              </a:rPr>
              <a:t>) </a:t>
            </a:r>
            <a:r>
              <a:rPr lang="de-DE" sz="2000" dirty="0">
                <a:solidFill>
                  <a:srgbClr val="FA8D3E"/>
                </a:solidFill>
                <a:latin typeface="Menlo" panose="020B0609030804020204" pitchFamily="49" charset="0"/>
              </a:rPr>
              <a:t>=&gt;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value</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function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addNumber</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F2AE49"/>
                </a:solidFill>
                <a:latin typeface="Menlo" panose="020B0609030804020204" pitchFamily="49" charset="0"/>
              </a:rPr>
              <a:t>push</a:t>
            </a:r>
            <a:r>
              <a:rPr lang="de-DE" sz="2000" dirty="0">
                <a:solidFill>
                  <a:srgbClr val="6C7680"/>
                </a:solidFill>
                <a:latin typeface="Menlo" panose="020B0609030804020204" pitchFamily="49" charset="0"/>
              </a:rPr>
              <a:t>(</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length</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addNumber</a:t>
            </a:r>
            <a:r>
              <a:rPr lang="de-DE" sz="2000" dirty="0">
                <a:solidFill>
                  <a:srgbClr val="55B4D4"/>
                </a:solidFill>
                <a:latin typeface="Menlo" panose="020B0609030804020204" pitchFamily="49" charset="0"/>
              </a:rPr>
              <a:t>}&gt;</a:t>
            </a:r>
            <a:r>
              <a:rPr lang="de-DE" sz="2000" dirty="0">
                <a:solidFill>
                  <a:srgbClr val="6C7680"/>
                </a:solidFill>
                <a:latin typeface="Menlo" panose="020B0609030804020204" pitchFamily="49" charset="0"/>
              </a:rPr>
              <a:t>Eine Zahl hinzufügen</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&lt;p&gt;{</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F2AE49"/>
                </a:solidFill>
                <a:latin typeface="Menlo" panose="020B0609030804020204" pitchFamily="49" charset="0"/>
              </a:rPr>
              <a:t>join</a:t>
            </a:r>
            <a:r>
              <a:rPr lang="de-DE" sz="2000" dirty="0">
                <a:solidFill>
                  <a:srgbClr val="6C7680"/>
                </a:solidFill>
                <a:latin typeface="Menlo" panose="020B0609030804020204" pitchFamily="49" charset="0"/>
              </a:rPr>
              <a:t>(</a:t>
            </a:r>
            <a:r>
              <a:rPr lang="de-DE" sz="2000" dirty="0">
                <a:solidFill>
                  <a:srgbClr val="86B300"/>
                </a:solidFill>
                <a:latin typeface="Menlo" panose="020B0609030804020204" pitchFamily="49" charset="0"/>
              </a:rPr>
              <a:t>' + '</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 </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sum</a:t>
            </a:r>
            <a:r>
              <a:rPr lang="de-DE" sz="2000" dirty="0">
                <a:solidFill>
                  <a:srgbClr val="55B4D4"/>
                </a:solidFill>
                <a:latin typeface="Menlo" panose="020B0609030804020204" pitchFamily="49" charset="0"/>
              </a:rPr>
              <a:t>}&lt;/p&gt;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8363259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042C620C-118D-4D42-AB63-B83CC9AFD7F2}"/>
              </a:ext>
            </a:extLst>
          </p:cNvPr>
          <p:cNvSpPr txBox="1"/>
          <p:nvPr/>
        </p:nvSpPr>
        <p:spPr>
          <a:xfrm>
            <a:off x="1487488" y="1412531"/>
            <a:ext cx="6367099" cy="923330"/>
          </a:xfrm>
          <a:prstGeom prst="rect">
            <a:avLst/>
          </a:prstGeom>
          <a:noFill/>
        </p:spPr>
        <p:txBody>
          <a:bodyPr wrap="square" rtlCol="0">
            <a:spAutoFit/>
          </a:bodyPr>
          <a:lstStyle/>
          <a:p>
            <a:r>
              <a:rPr lang="de-DE" sz="5400" b="1" dirty="0">
                <a:solidFill>
                  <a:schemeClr val="tx1">
                    <a:lumMod val="65000"/>
                    <a:lumOff val="35000"/>
                  </a:schemeClr>
                </a:solidFill>
                <a:latin typeface="Futura" panose="020B0602020204020303" pitchFamily="34" charset="-79"/>
                <a:cs typeface="Futura" panose="020B0602020204020303" pitchFamily="34" charset="-79"/>
              </a:rPr>
              <a:t>Ein Framework?</a:t>
            </a:r>
          </a:p>
        </p:txBody>
      </p:sp>
      <p:pic>
        <p:nvPicPr>
          <p:cNvPr id="13" name="Grafik 12">
            <a:extLst>
              <a:ext uri="{FF2B5EF4-FFF2-40B4-BE49-F238E27FC236}">
                <a16:creationId xmlns:a16="http://schemas.microsoft.com/office/drawing/2014/main" id="{C8C07988-437D-9148-A90A-470B6EE33E13}"/>
              </a:ext>
            </a:extLst>
          </p:cNvPr>
          <p:cNvPicPr>
            <a:picLocks noChangeAspect="1"/>
          </p:cNvPicPr>
          <p:nvPr/>
        </p:nvPicPr>
        <p:blipFill rotWithShape="1">
          <a:blip r:embed="rId2">
            <a:alphaModFix/>
          </a:blip>
          <a:srcRect l="8721" t="9286" r="9137" b="5225"/>
          <a:stretch/>
        </p:blipFill>
        <p:spPr>
          <a:xfrm>
            <a:off x="3775117" y="2944368"/>
            <a:ext cx="2231623" cy="2322577"/>
          </a:xfrm>
          <a:prstGeom prst="rect">
            <a:avLst/>
          </a:prstGeom>
        </p:spPr>
      </p:pic>
      <p:pic>
        <p:nvPicPr>
          <p:cNvPr id="14" name="Grafik 13">
            <a:extLst>
              <a:ext uri="{FF2B5EF4-FFF2-40B4-BE49-F238E27FC236}">
                <a16:creationId xmlns:a16="http://schemas.microsoft.com/office/drawing/2014/main" id="{882A5EC4-0B59-2E45-8A13-F1A4B485D97C}"/>
              </a:ext>
            </a:extLst>
          </p:cNvPr>
          <p:cNvPicPr>
            <a:picLocks noChangeAspect="1"/>
          </p:cNvPicPr>
          <p:nvPr/>
        </p:nvPicPr>
        <p:blipFill rotWithShape="1">
          <a:blip r:embed="rId3">
            <a:alphaModFix/>
          </a:blip>
          <a:srcRect l="18377" t="9048" r="19026" b="10800"/>
          <a:stretch/>
        </p:blipFill>
        <p:spPr>
          <a:xfrm>
            <a:off x="6213510" y="2944368"/>
            <a:ext cx="2468549" cy="2234734"/>
          </a:xfrm>
          <a:prstGeom prst="rect">
            <a:avLst/>
          </a:prstGeom>
        </p:spPr>
      </p:pic>
      <p:pic>
        <p:nvPicPr>
          <p:cNvPr id="15" name="Grafik 14">
            <a:extLst>
              <a:ext uri="{FF2B5EF4-FFF2-40B4-BE49-F238E27FC236}">
                <a16:creationId xmlns:a16="http://schemas.microsoft.com/office/drawing/2014/main" id="{94E1714B-3B80-D541-AC8E-FBBD2B3953E8}"/>
              </a:ext>
            </a:extLst>
          </p:cNvPr>
          <p:cNvPicPr>
            <a:picLocks noChangeAspect="1"/>
          </p:cNvPicPr>
          <p:nvPr/>
        </p:nvPicPr>
        <p:blipFill rotWithShape="1">
          <a:blip r:embed="rId4">
            <a:alphaModFix/>
          </a:blip>
          <a:srcRect l="13129" t="15220" r="12569" b="17516"/>
          <a:stretch/>
        </p:blipFill>
        <p:spPr>
          <a:xfrm>
            <a:off x="8416884" y="2944368"/>
            <a:ext cx="2468549" cy="2234734"/>
          </a:xfrm>
          <a:prstGeom prst="rect">
            <a:avLst/>
          </a:prstGeom>
        </p:spPr>
      </p:pic>
      <p:pic>
        <p:nvPicPr>
          <p:cNvPr id="16" name="Grafik 15">
            <a:extLst>
              <a:ext uri="{FF2B5EF4-FFF2-40B4-BE49-F238E27FC236}">
                <a16:creationId xmlns:a16="http://schemas.microsoft.com/office/drawing/2014/main" id="{D814DB3D-BC51-E444-9AD9-3D751027E0E3}"/>
              </a:ext>
            </a:extLst>
          </p:cNvPr>
          <p:cNvPicPr>
            <a:picLocks noChangeAspect="1"/>
          </p:cNvPicPr>
          <p:nvPr/>
        </p:nvPicPr>
        <p:blipFill rotWithShape="1">
          <a:blip r:embed="rId5"/>
          <a:srcRect l="32005" t="1469" r="32239" b="26502"/>
          <a:stretch/>
        </p:blipFill>
        <p:spPr>
          <a:xfrm>
            <a:off x="1404268" y="3020629"/>
            <a:ext cx="1984248" cy="2158473"/>
          </a:xfrm>
          <a:prstGeom prst="rect">
            <a:avLst/>
          </a:prstGeom>
        </p:spPr>
      </p:pic>
    </p:spTree>
    <p:extLst>
      <p:ext uri="{BB962C8B-B14F-4D97-AF65-F5344CB8AC3E}">
        <p14:creationId xmlns:p14="http://schemas.microsoft.com/office/powerpoint/2010/main" val="34250690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Arrays und Objekte aktualisieren</a:t>
            </a:r>
          </a:p>
        </p:txBody>
      </p:sp>
      <p:sp>
        <p:nvSpPr>
          <p:cNvPr id="3" name="Rechteck 2">
            <a:extLst>
              <a:ext uri="{FF2B5EF4-FFF2-40B4-BE49-F238E27FC236}">
                <a16:creationId xmlns:a16="http://schemas.microsoft.com/office/drawing/2014/main" id="{581A67D5-EB20-B847-BD5F-FB2768E69E76}"/>
              </a:ext>
            </a:extLst>
          </p:cNvPr>
          <p:cNvSpPr/>
          <p:nvPr/>
        </p:nvSpPr>
        <p:spPr>
          <a:xfrm>
            <a:off x="550863" y="1592263"/>
            <a:ext cx="9745281" cy="3785652"/>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2</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3</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a:solidFill>
                  <a:srgbClr val="399EE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F2AE49"/>
                </a:solidFill>
                <a:latin typeface="Menlo" panose="020B0609030804020204" pitchFamily="49" charset="0"/>
              </a:rPr>
              <a:t>reduce</a:t>
            </a:r>
            <a:r>
              <a:rPr lang="de-DE" sz="2000" dirty="0">
                <a:solidFill>
                  <a:srgbClr val="6C7680"/>
                </a:solidFill>
                <a:latin typeface="Menlo" panose="020B0609030804020204" pitchFamily="49" charset="0"/>
              </a:rPr>
              <a:t>((</a:t>
            </a:r>
            <a:r>
              <a:rPr lang="de-DE" sz="2000" dirty="0" err="1">
                <a:solidFill>
                  <a:srgbClr val="A37ACC"/>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err="1">
                <a:solidFill>
                  <a:srgbClr val="A37ACC"/>
                </a:solidFill>
                <a:latin typeface="Menlo" panose="020B0609030804020204" pitchFamily="49" charset="0"/>
              </a:rPr>
              <a:t>value</a:t>
            </a:r>
            <a:r>
              <a:rPr lang="de-DE" sz="2000" dirty="0">
                <a:solidFill>
                  <a:srgbClr val="6C7680"/>
                </a:solidFill>
                <a:latin typeface="Menlo" panose="020B0609030804020204" pitchFamily="49" charset="0"/>
              </a:rPr>
              <a:t>) </a:t>
            </a:r>
            <a:r>
              <a:rPr lang="de-DE" sz="2000" dirty="0">
                <a:solidFill>
                  <a:srgbClr val="FA8D3E"/>
                </a:solidFill>
                <a:latin typeface="Menlo" panose="020B0609030804020204" pitchFamily="49" charset="0"/>
              </a:rPr>
              <a:t>=&gt;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sum</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value</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a:t>
            </a:r>
          </a:p>
          <a:p>
            <a:br>
              <a:rPr lang="de-DE" sz="2000" dirty="0">
                <a:solidFill>
                  <a:srgbClr val="6C7680"/>
                </a:solidFill>
                <a:latin typeface="Menlo" panose="020B0609030804020204" pitchFamily="49" charset="0"/>
              </a:rPr>
            </a:b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function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addNumber</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numbers</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length</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addNumber</a:t>
            </a:r>
            <a:r>
              <a:rPr lang="de-DE" sz="2000" dirty="0">
                <a:solidFill>
                  <a:srgbClr val="55B4D4"/>
                </a:solidFill>
                <a:latin typeface="Menlo" panose="020B0609030804020204" pitchFamily="49" charset="0"/>
              </a:rPr>
              <a:t>}&gt;</a:t>
            </a:r>
            <a:r>
              <a:rPr lang="de-DE" sz="2000" dirty="0">
                <a:solidFill>
                  <a:srgbClr val="6C7680"/>
                </a:solidFill>
                <a:latin typeface="Menlo" panose="020B0609030804020204" pitchFamily="49" charset="0"/>
              </a:rPr>
              <a:t>Eine Zahl hinzufügen</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&lt;p&gt;{</a:t>
            </a:r>
            <a:r>
              <a:rPr lang="de-DE" sz="2000" dirty="0" err="1">
                <a:solidFill>
                  <a:srgbClr val="6C7680"/>
                </a:solidFill>
                <a:latin typeface="Menlo" panose="020B0609030804020204" pitchFamily="49" charset="0"/>
              </a:rPr>
              <a:t>numbers</a:t>
            </a:r>
            <a:r>
              <a:rPr lang="de-DE" sz="2000" dirty="0" err="1">
                <a:solidFill>
                  <a:srgbClr val="ED9366"/>
                </a:solidFill>
                <a:latin typeface="Menlo" panose="020B0609030804020204" pitchFamily="49" charset="0"/>
              </a:rPr>
              <a:t>.</a:t>
            </a:r>
            <a:r>
              <a:rPr lang="de-DE" sz="2000" dirty="0" err="1">
                <a:solidFill>
                  <a:srgbClr val="F2AE49"/>
                </a:solidFill>
                <a:latin typeface="Menlo" panose="020B0609030804020204" pitchFamily="49" charset="0"/>
              </a:rPr>
              <a:t>join</a:t>
            </a:r>
            <a:r>
              <a:rPr lang="de-DE" sz="2000" dirty="0">
                <a:solidFill>
                  <a:srgbClr val="6C7680"/>
                </a:solidFill>
                <a:latin typeface="Menlo" panose="020B0609030804020204" pitchFamily="49" charset="0"/>
              </a:rPr>
              <a:t>(</a:t>
            </a:r>
            <a:r>
              <a:rPr lang="de-DE" sz="2000" dirty="0">
                <a:solidFill>
                  <a:srgbClr val="86B300"/>
                </a:solidFill>
                <a:latin typeface="Menlo" panose="020B0609030804020204" pitchFamily="49" charset="0"/>
              </a:rPr>
              <a:t>' + '</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 </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sum</a:t>
            </a:r>
            <a:r>
              <a:rPr lang="de-DE" sz="2000" dirty="0">
                <a:solidFill>
                  <a:srgbClr val="55B4D4"/>
                </a:solidFill>
                <a:latin typeface="Menlo" panose="020B0609030804020204" pitchFamily="49" charset="0"/>
              </a:rPr>
              <a:t>}&lt;/p&gt;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7438382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83AC18A5-D7BD-5E48-83C8-9E3F552CAD80}"/>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err="1">
                <a:solidFill>
                  <a:schemeClr val="tx1">
                    <a:lumMod val="65000"/>
                    <a:lumOff val="35000"/>
                  </a:schemeClr>
                </a:solidFill>
                <a:latin typeface="Futura" panose="020B0602020204020303" pitchFamily="34" charset="-79"/>
                <a:cs typeface="Futura" panose="020B0602020204020303" pitchFamily="34" charset="-79"/>
              </a:rPr>
              <a:t>if</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672394EE-052B-5F41-8D80-2B37CE412A6B}"/>
              </a:ext>
            </a:extLst>
          </p:cNvPr>
          <p:cNvSpPr txBox="1"/>
          <p:nvPr/>
        </p:nvSpPr>
        <p:spPr>
          <a:xfrm>
            <a:off x="2220554" y="3797095"/>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bedingte Ausdrücke</a:t>
            </a:r>
          </a:p>
        </p:txBody>
      </p:sp>
    </p:spTree>
    <p:extLst>
      <p:ext uri="{BB962C8B-B14F-4D97-AF65-F5344CB8AC3E}">
        <p14:creationId xmlns:p14="http://schemas.microsoft.com/office/powerpoint/2010/main" val="3369398237"/>
      </p:ext>
    </p:extLst>
  </p:cSld>
  <p:clrMapOvr>
    <a:masterClrMapping/>
  </p:clrMapOvr>
  <p:transition spd="med">
    <p:push dir="u"/>
  </p:transition>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3A149F4-89C9-5C4B-A6C9-B8A789C42157}"/>
              </a:ext>
            </a:extLst>
          </p:cNvPr>
          <p:cNvSpPr/>
          <p:nvPr/>
        </p:nvSpPr>
        <p:spPr>
          <a:xfrm>
            <a:off x="550862" y="1592263"/>
            <a:ext cx="10943145" cy="1631216"/>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FF9940"/>
                </a:solidFill>
                <a:latin typeface="Menlo" panose="020B0609030804020204" pitchFamily="49" charset="0"/>
              </a:rPr>
              <a:t>false</a:t>
            </a:r>
            <a:r>
              <a:rPr lang="de-DE" sz="2000" dirty="0">
                <a:solidFill>
                  <a:srgbClr val="6C7680"/>
                </a:solidFill>
                <a:latin typeface="Menlo" panose="020B0609030804020204" pitchFamily="49" charset="0"/>
              </a:rPr>
              <a:t>;</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&lt;p&gt;</a:t>
            </a:r>
            <a:r>
              <a:rPr lang="de-DE" sz="2000" dirty="0">
                <a:solidFill>
                  <a:srgbClr val="6C7680"/>
                </a:solidFill>
                <a:latin typeface="Menlo" panose="020B0609030804020204" pitchFamily="49" charset="0"/>
              </a:rPr>
              <a:t>Eine sehr wichtige Meldung!</a:t>
            </a:r>
            <a:r>
              <a:rPr lang="de-DE" sz="2000" dirty="0">
                <a:solidFill>
                  <a:srgbClr val="55B4D4"/>
                </a:solidFill>
                <a:latin typeface="Menlo" panose="020B0609030804020204" pitchFamily="49" charset="0"/>
              </a:rPr>
              <a:t>&lt;/p&gt;</a:t>
            </a:r>
            <a:endParaRPr lang="de-DE" sz="2000" dirty="0">
              <a:solidFill>
                <a:srgbClr val="6C7680"/>
              </a:solidFill>
              <a:latin typeface="Menlo" panose="020B0609030804020204" pitchFamily="49" charset="0"/>
            </a:endParaRPr>
          </a:p>
        </p:txBody>
      </p:sp>
      <p:sp>
        <p:nvSpPr>
          <p:cNvPr id="5" name="Textfeld 4">
            <a:extLst>
              <a:ext uri="{FF2B5EF4-FFF2-40B4-BE49-F238E27FC236}">
                <a16:creationId xmlns:a16="http://schemas.microsoft.com/office/drawing/2014/main" id="{7AF9B3C1-4FFA-9146-8D35-BE5846EAE686}"/>
              </a:ext>
            </a:extLst>
          </p:cNvPr>
          <p:cNvSpPr txBox="1"/>
          <p:nvPr/>
        </p:nvSpPr>
        <p:spPr>
          <a:xfrm>
            <a:off x="454418" y="412043"/>
            <a:ext cx="4030117" cy="369332"/>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If</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a:t>
            </a:r>
          </a:p>
        </p:txBody>
      </p:sp>
    </p:spTree>
    <p:extLst>
      <p:ext uri="{BB962C8B-B14F-4D97-AF65-F5344CB8AC3E}">
        <p14:creationId xmlns:p14="http://schemas.microsoft.com/office/powerpoint/2010/main" val="11634688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3A149F4-89C9-5C4B-A6C9-B8A789C42157}"/>
              </a:ext>
            </a:extLst>
          </p:cNvPr>
          <p:cNvSpPr/>
          <p:nvPr/>
        </p:nvSpPr>
        <p:spPr>
          <a:xfrm>
            <a:off x="550862" y="1592263"/>
            <a:ext cx="10943145" cy="2246769"/>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FF9940"/>
                </a:solidFill>
                <a:latin typeface="Menlo" panose="020B0609030804020204" pitchFamily="49" charset="0"/>
              </a:rPr>
              <a:t>false</a:t>
            </a:r>
            <a:r>
              <a:rPr lang="de-DE" sz="2000" dirty="0">
                <a:solidFill>
                  <a:srgbClr val="6C7680"/>
                </a:solidFill>
                <a:latin typeface="Menlo" panose="020B0609030804020204" pitchFamily="49" charset="0"/>
              </a:rPr>
              <a:t>;</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if</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&lt;p&gt;</a:t>
            </a:r>
            <a:r>
              <a:rPr lang="de-DE" sz="2000" dirty="0">
                <a:solidFill>
                  <a:srgbClr val="6C7680"/>
                </a:solidFill>
                <a:latin typeface="Menlo" panose="020B0609030804020204" pitchFamily="49" charset="0"/>
              </a:rPr>
              <a:t>Eine sehr wichtige Meldung!</a:t>
            </a:r>
            <a:r>
              <a:rPr lang="de-DE" sz="2000" dirty="0">
                <a:solidFill>
                  <a:srgbClr val="55B4D4"/>
                </a:solidFill>
                <a:latin typeface="Menlo" panose="020B0609030804020204" pitchFamily="49" charset="0"/>
              </a:rPr>
              <a:t>&lt;/p&gt;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if</a:t>
            </a:r>
            <a:r>
              <a:rPr lang="de-DE" sz="2000" dirty="0">
                <a:solidFill>
                  <a:srgbClr val="55B4D4"/>
                </a:solidFill>
                <a:latin typeface="Menlo" panose="020B0609030804020204" pitchFamily="49" charset="0"/>
              </a:rPr>
              <a:t>}</a:t>
            </a:r>
            <a:endParaRPr lang="de-DE" sz="2000" b="0" dirty="0">
              <a:solidFill>
                <a:srgbClr val="6C7680"/>
              </a:solidFill>
              <a:effectLst/>
              <a:latin typeface="Menlo" panose="020B0609030804020204" pitchFamily="49" charset="0"/>
            </a:endParaRPr>
          </a:p>
        </p:txBody>
      </p:sp>
      <p:sp>
        <p:nvSpPr>
          <p:cNvPr id="4" name="Textfeld 3">
            <a:extLst>
              <a:ext uri="{FF2B5EF4-FFF2-40B4-BE49-F238E27FC236}">
                <a16:creationId xmlns:a16="http://schemas.microsoft.com/office/drawing/2014/main" id="{FEBA1E59-5FC0-E74A-9AA4-BDA788E29B65}"/>
              </a:ext>
            </a:extLst>
          </p:cNvPr>
          <p:cNvSpPr txBox="1"/>
          <p:nvPr/>
        </p:nvSpPr>
        <p:spPr>
          <a:xfrm>
            <a:off x="454418" y="412043"/>
            <a:ext cx="4030117" cy="369332"/>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If</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a:t>
            </a:r>
          </a:p>
        </p:txBody>
      </p:sp>
    </p:spTree>
    <p:extLst>
      <p:ext uri="{BB962C8B-B14F-4D97-AF65-F5344CB8AC3E}">
        <p14:creationId xmlns:p14="http://schemas.microsoft.com/office/powerpoint/2010/main" val="163495508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Rechteck 1">
            <a:extLst>
              <a:ext uri="{FF2B5EF4-FFF2-40B4-BE49-F238E27FC236}">
                <a16:creationId xmlns:a16="http://schemas.microsoft.com/office/drawing/2014/main" id="{C3A149F4-89C9-5C4B-A6C9-B8A789C42157}"/>
              </a:ext>
            </a:extLst>
          </p:cNvPr>
          <p:cNvSpPr/>
          <p:nvPr/>
        </p:nvSpPr>
        <p:spPr>
          <a:xfrm>
            <a:off x="550862" y="1592263"/>
            <a:ext cx="10943145" cy="4401205"/>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FF9940"/>
                </a:solidFill>
                <a:latin typeface="Menlo" panose="020B0609030804020204" pitchFamily="49" charset="0"/>
              </a:rPr>
              <a:t>false</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br>
              <a:rPr lang="de-DE" sz="2000" dirty="0">
                <a:solidFill>
                  <a:srgbClr val="6C7680"/>
                </a:solidFill>
                <a:latin typeface="Menlo" panose="020B0609030804020204" pitchFamily="49" charset="0"/>
              </a:rPr>
            </a:b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function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toggleAlert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showAlert</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toggleAlert</a:t>
            </a:r>
            <a:r>
              <a:rPr lang="de-DE" sz="2000" dirty="0">
                <a:solidFill>
                  <a:srgbClr val="55B4D4"/>
                </a:solidFill>
                <a:latin typeface="Menlo" panose="020B0609030804020204" pitchFamily="49" charset="0"/>
              </a:rPr>
              <a:t>}&gt;</a:t>
            </a:r>
            <a:r>
              <a:rPr lang="de-DE" sz="2000" dirty="0">
                <a:solidFill>
                  <a:srgbClr val="6C7680"/>
                </a:solidFill>
                <a:latin typeface="Menlo" panose="020B0609030804020204" pitchFamily="49" charset="0"/>
              </a:rPr>
              <a:t>Klick mich</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if</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&lt;p&gt;</a:t>
            </a:r>
            <a:r>
              <a:rPr lang="de-DE" sz="2000" dirty="0">
                <a:solidFill>
                  <a:srgbClr val="6C7680"/>
                </a:solidFill>
                <a:latin typeface="Menlo" panose="020B0609030804020204" pitchFamily="49" charset="0"/>
              </a:rPr>
              <a:t>Eine sehr wichtige Meldung!</a:t>
            </a:r>
            <a:r>
              <a:rPr lang="de-DE" sz="2000" dirty="0">
                <a:solidFill>
                  <a:srgbClr val="55B4D4"/>
                </a:solidFill>
                <a:latin typeface="Menlo" panose="020B0609030804020204" pitchFamily="49" charset="0"/>
              </a:rPr>
              <a:t>&lt;/p&gt;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if</a:t>
            </a:r>
            <a:r>
              <a:rPr lang="de-DE" sz="2000" dirty="0">
                <a:solidFill>
                  <a:srgbClr val="55B4D4"/>
                </a:solidFill>
                <a:latin typeface="Menlo" panose="020B0609030804020204" pitchFamily="49" charset="0"/>
              </a:rPr>
              <a:t>}</a:t>
            </a:r>
            <a:endParaRPr lang="de-DE" sz="2000" b="0" dirty="0">
              <a:solidFill>
                <a:srgbClr val="6C7680"/>
              </a:solidFill>
              <a:effectLst/>
              <a:latin typeface="Menlo" panose="020B0609030804020204" pitchFamily="49" charset="0"/>
            </a:endParaRPr>
          </a:p>
        </p:txBody>
      </p:sp>
      <p:sp>
        <p:nvSpPr>
          <p:cNvPr id="4" name="Textfeld 3">
            <a:extLst>
              <a:ext uri="{FF2B5EF4-FFF2-40B4-BE49-F238E27FC236}">
                <a16:creationId xmlns:a16="http://schemas.microsoft.com/office/drawing/2014/main" id="{D0E0AB12-C168-2647-AF59-39A2A36E6F22}"/>
              </a:ext>
            </a:extLst>
          </p:cNvPr>
          <p:cNvSpPr txBox="1"/>
          <p:nvPr/>
        </p:nvSpPr>
        <p:spPr>
          <a:xfrm>
            <a:off x="454418" y="412043"/>
            <a:ext cx="4030117" cy="369332"/>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If</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a:t>
            </a:r>
          </a:p>
        </p:txBody>
      </p:sp>
    </p:spTree>
    <p:extLst>
      <p:ext uri="{BB962C8B-B14F-4D97-AF65-F5344CB8AC3E}">
        <p14:creationId xmlns:p14="http://schemas.microsoft.com/office/powerpoint/2010/main" val="381946168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If</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a:t>
            </a:r>
          </a:p>
        </p:txBody>
      </p:sp>
      <p:sp>
        <p:nvSpPr>
          <p:cNvPr id="2" name="Rechteck 1">
            <a:extLst>
              <a:ext uri="{FF2B5EF4-FFF2-40B4-BE49-F238E27FC236}">
                <a16:creationId xmlns:a16="http://schemas.microsoft.com/office/drawing/2014/main" id="{C3A149F4-89C9-5C4B-A6C9-B8A789C42157}"/>
              </a:ext>
            </a:extLst>
          </p:cNvPr>
          <p:cNvSpPr/>
          <p:nvPr/>
        </p:nvSpPr>
        <p:spPr>
          <a:xfrm>
            <a:off x="550862" y="4331257"/>
            <a:ext cx="10943145" cy="1631216"/>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toggleAlert</a:t>
            </a:r>
            <a:r>
              <a:rPr lang="de-DE" sz="2000" dirty="0">
                <a:solidFill>
                  <a:srgbClr val="55B4D4"/>
                </a:solidFill>
                <a:latin typeface="Menlo" panose="020B0609030804020204" pitchFamily="49" charset="0"/>
              </a:rPr>
              <a:t>}&gt;{</a:t>
            </a:r>
            <a:r>
              <a:rPr lang="de-DE" sz="2000" dirty="0" err="1">
                <a:solidFill>
                  <a:srgbClr val="6C7680"/>
                </a:solidFill>
                <a:latin typeface="Menlo" panose="020B0609030804020204" pitchFamily="49" charset="0"/>
              </a:rPr>
              <a:t>label</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if</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&lt;p&gt;</a:t>
            </a:r>
            <a:r>
              <a:rPr lang="de-DE" sz="2000" dirty="0">
                <a:solidFill>
                  <a:srgbClr val="6C7680"/>
                </a:solidFill>
                <a:latin typeface="Menlo" panose="020B0609030804020204" pitchFamily="49" charset="0"/>
              </a:rPr>
              <a:t>Eine sehr wichtige Meldung!</a:t>
            </a:r>
            <a:r>
              <a:rPr lang="de-DE" sz="2000" dirty="0">
                <a:solidFill>
                  <a:srgbClr val="55B4D4"/>
                </a:solidFill>
                <a:latin typeface="Menlo" panose="020B0609030804020204" pitchFamily="49" charset="0"/>
              </a:rPr>
              <a:t>&lt;/p&gt;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if</a:t>
            </a:r>
            <a:r>
              <a:rPr lang="de-DE" sz="2000" dirty="0">
                <a:solidFill>
                  <a:srgbClr val="55B4D4"/>
                </a:solidFill>
                <a:latin typeface="Menlo" panose="020B0609030804020204" pitchFamily="49" charset="0"/>
              </a:rPr>
              <a:t>}</a:t>
            </a:r>
            <a:endParaRPr lang="de-DE" sz="2000" b="0" dirty="0">
              <a:solidFill>
                <a:srgbClr val="6C7680"/>
              </a:solidFill>
              <a:effectLst/>
              <a:latin typeface="Menlo" panose="020B0609030804020204" pitchFamily="49" charset="0"/>
            </a:endParaRPr>
          </a:p>
        </p:txBody>
      </p:sp>
      <p:sp>
        <p:nvSpPr>
          <p:cNvPr id="4" name="Rechteck 3">
            <a:extLst>
              <a:ext uri="{FF2B5EF4-FFF2-40B4-BE49-F238E27FC236}">
                <a16:creationId xmlns:a16="http://schemas.microsoft.com/office/drawing/2014/main" id="{BF21D537-240E-A448-906D-9AB9BA0E1574}"/>
              </a:ext>
            </a:extLst>
          </p:cNvPr>
          <p:cNvSpPr/>
          <p:nvPr/>
        </p:nvSpPr>
        <p:spPr>
          <a:xfrm>
            <a:off x="550863" y="1592263"/>
            <a:ext cx="10943145" cy="2554545"/>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FF9940"/>
                </a:solidFill>
                <a:latin typeface="Menlo" panose="020B0609030804020204" pitchFamily="49" charset="0"/>
              </a:rPr>
              <a:t>false</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a:solidFill>
                  <a:srgbClr val="399EE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label</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"Ausblenden"</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"Einblenden"</a:t>
            </a:r>
            <a:r>
              <a:rPr lang="de-DE" sz="2000" dirty="0">
                <a:solidFill>
                  <a:srgbClr val="6C7680"/>
                </a:solidFill>
                <a:latin typeface="Menlo" panose="020B0609030804020204" pitchFamily="49" charset="0"/>
              </a:rPr>
              <a:t>;</a:t>
            </a:r>
          </a:p>
          <a:p>
            <a:br>
              <a:rPr lang="de-DE" sz="2000" dirty="0">
                <a:solidFill>
                  <a:srgbClr val="6C7680"/>
                </a:solidFill>
                <a:latin typeface="Menlo" panose="020B0609030804020204" pitchFamily="49" charset="0"/>
              </a:rPr>
            </a:b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function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toggleAlert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showAlert</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p>
        </p:txBody>
      </p:sp>
    </p:spTree>
    <p:extLst>
      <p:ext uri="{BB962C8B-B14F-4D97-AF65-F5344CB8AC3E}">
        <p14:creationId xmlns:p14="http://schemas.microsoft.com/office/powerpoint/2010/main" val="910786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If</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a:t>
            </a:r>
          </a:p>
        </p:txBody>
      </p:sp>
      <p:sp>
        <p:nvSpPr>
          <p:cNvPr id="3" name="Rechteck 2">
            <a:extLst>
              <a:ext uri="{FF2B5EF4-FFF2-40B4-BE49-F238E27FC236}">
                <a16:creationId xmlns:a16="http://schemas.microsoft.com/office/drawing/2014/main" id="{0D66A831-6732-8448-BBB3-F98B12D98491}"/>
              </a:ext>
            </a:extLst>
          </p:cNvPr>
          <p:cNvSpPr/>
          <p:nvPr/>
        </p:nvSpPr>
        <p:spPr>
          <a:xfrm>
            <a:off x="550862" y="2195330"/>
            <a:ext cx="11455209" cy="1631216"/>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toggleAlert</a:t>
            </a:r>
            <a:r>
              <a:rPr lang="de-DE" sz="2000" dirty="0">
                <a:solidFill>
                  <a:srgbClr val="55B4D4"/>
                </a:solidFill>
                <a:latin typeface="Menlo" panose="020B0609030804020204" pitchFamily="49" charset="0"/>
              </a:rPr>
              <a:t>}&gt;{</a:t>
            </a:r>
            <a:r>
              <a:rPr lang="de-DE" sz="2000" dirty="0" err="1">
                <a:solidFill>
                  <a:srgbClr val="6C7680"/>
                </a:solidFill>
                <a:latin typeface="Menlo" panose="020B0609030804020204" pitchFamily="49" charset="0"/>
              </a:rPr>
              <a:t>label</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if</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&lt;p&gt;</a:t>
            </a:r>
            <a:r>
              <a:rPr lang="de-DE" sz="2000" dirty="0">
                <a:solidFill>
                  <a:srgbClr val="6C7680"/>
                </a:solidFill>
                <a:latin typeface="Menlo" panose="020B0609030804020204" pitchFamily="49" charset="0"/>
              </a:rPr>
              <a:t>Eine sehr wichtige Meldung!</a:t>
            </a:r>
            <a:r>
              <a:rPr lang="de-DE" sz="2000" dirty="0">
                <a:solidFill>
                  <a:srgbClr val="55B4D4"/>
                </a:solidFill>
                <a:latin typeface="Menlo" panose="020B0609030804020204" pitchFamily="49" charset="0"/>
              </a:rPr>
              <a:t>&lt;/p&gt;</a:t>
            </a:r>
          </a:p>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if</a:t>
            </a:r>
            <a:r>
              <a:rPr lang="de-DE" sz="2000" dirty="0">
                <a:solidFill>
                  <a:srgbClr val="55B4D4"/>
                </a:solidFill>
                <a:latin typeface="Menlo" panose="020B0609030804020204" pitchFamily="49" charset="0"/>
              </a:rPr>
              <a:t>}</a:t>
            </a:r>
            <a:endParaRPr lang="de-DE" sz="2000" b="0" dirty="0">
              <a:solidFill>
                <a:srgbClr val="6C7680"/>
              </a:solidFill>
              <a:effectLst/>
              <a:latin typeface="Menlo" panose="020B0609030804020204" pitchFamily="49" charset="0"/>
            </a:endParaRPr>
          </a:p>
        </p:txBody>
      </p:sp>
      <p:sp>
        <p:nvSpPr>
          <p:cNvPr id="5" name="Rechteck 4">
            <a:extLst>
              <a:ext uri="{FF2B5EF4-FFF2-40B4-BE49-F238E27FC236}">
                <a16:creationId xmlns:a16="http://schemas.microsoft.com/office/drawing/2014/main" id="{017421A4-39E2-F248-A2B3-1F8EA689563F}"/>
              </a:ext>
            </a:extLst>
          </p:cNvPr>
          <p:cNvSpPr/>
          <p:nvPr/>
        </p:nvSpPr>
        <p:spPr>
          <a:xfrm>
            <a:off x="550862" y="1592263"/>
            <a:ext cx="11455209" cy="400110"/>
          </a:xfrm>
          <a:prstGeom prst="rect">
            <a:avLst/>
          </a:prstGeom>
        </p:spPr>
        <p:txBody>
          <a:bodyPr wrap="square">
            <a:spAutoFit/>
          </a:bodyPr>
          <a:lstStyle/>
          <a:p>
            <a:r>
              <a:rPr lang="de-DE" sz="2000" dirty="0">
                <a:solidFill>
                  <a:schemeClr val="bg1">
                    <a:lumMod val="75000"/>
                  </a:schemeClr>
                </a:solidFill>
                <a:latin typeface="Menlo" panose="020B0609030804020204" pitchFamily="49" charset="0"/>
              </a:rPr>
              <a: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7072546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If</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-Else-Block</a:t>
            </a:r>
          </a:p>
        </p:txBody>
      </p:sp>
      <p:sp>
        <p:nvSpPr>
          <p:cNvPr id="3" name="Rechteck 2">
            <a:extLst>
              <a:ext uri="{FF2B5EF4-FFF2-40B4-BE49-F238E27FC236}">
                <a16:creationId xmlns:a16="http://schemas.microsoft.com/office/drawing/2014/main" id="{0D66A831-6732-8448-BBB3-F98B12D98491}"/>
              </a:ext>
            </a:extLst>
          </p:cNvPr>
          <p:cNvSpPr/>
          <p:nvPr/>
        </p:nvSpPr>
        <p:spPr>
          <a:xfrm>
            <a:off x="550862" y="1592263"/>
            <a:ext cx="11455209" cy="3170099"/>
          </a:xfrm>
          <a:prstGeom prst="rect">
            <a:avLst/>
          </a:prstGeom>
        </p:spPr>
        <p:txBody>
          <a:bodyPr wrap="square">
            <a:spAutoFit/>
          </a:bodyPr>
          <a:lstStyle/>
          <a:p>
            <a:r>
              <a:rPr lang="de-DE" sz="2000" dirty="0">
                <a:solidFill>
                  <a:schemeClr val="bg1">
                    <a:lumMod val="75000"/>
                  </a:schemeClr>
                </a:solidFill>
                <a:latin typeface="Menlo" panose="020B0609030804020204" pitchFamily="49" charset="0"/>
              </a:rPr>
              <a:t>...</a:t>
            </a: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toggleAlert</a:t>
            </a:r>
            <a:r>
              <a:rPr lang="de-DE" sz="2000" dirty="0">
                <a:solidFill>
                  <a:srgbClr val="55B4D4"/>
                </a:solidFill>
                <a:latin typeface="Menlo" panose="020B0609030804020204" pitchFamily="49" charset="0"/>
              </a:rPr>
              <a:t>}&gt;{</a:t>
            </a:r>
            <a:r>
              <a:rPr lang="de-DE" sz="2000" dirty="0" err="1">
                <a:solidFill>
                  <a:srgbClr val="6C7680"/>
                </a:solidFill>
                <a:latin typeface="Menlo" panose="020B0609030804020204" pitchFamily="49" charset="0"/>
              </a:rPr>
              <a:t>label</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if</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showAlert</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&lt;p&gt;</a:t>
            </a:r>
            <a:r>
              <a:rPr lang="de-DE" sz="2000" dirty="0">
                <a:solidFill>
                  <a:srgbClr val="6C7680"/>
                </a:solidFill>
                <a:latin typeface="Menlo" panose="020B0609030804020204" pitchFamily="49" charset="0"/>
              </a:rPr>
              <a:t>Eine sehr wichtige Meldung!</a:t>
            </a:r>
            <a:r>
              <a:rPr lang="de-DE" sz="2000" dirty="0">
                <a:solidFill>
                  <a:srgbClr val="55B4D4"/>
                </a:solidFill>
                <a:latin typeface="Menlo" panose="020B0609030804020204" pitchFamily="49" charset="0"/>
              </a:rPr>
              <a:t>&lt;/p&gt;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else</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small</a:t>
            </a:r>
            <a:r>
              <a:rPr lang="de-DE" sz="2000" dirty="0">
                <a:solidFill>
                  <a:srgbClr val="55B4D4"/>
                </a:solidFill>
                <a:latin typeface="Menlo" panose="020B0609030804020204" pitchFamily="49" charset="0"/>
              </a:rPr>
              <a:t>&gt;</a:t>
            </a:r>
            <a:r>
              <a:rPr lang="de-DE" sz="2000" dirty="0">
                <a:solidFill>
                  <a:srgbClr val="6C7680"/>
                </a:solidFill>
                <a:latin typeface="Menlo" panose="020B0609030804020204" pitchFamily="49" charset="0"/>
              </a:rPr>
              <a:t>Es gibt nichts zu berichten ...</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small</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if</a:t>
            </a:r>
            <a:r>
              <a:rPr lang="de-DE" sz="2000" dirty="0">
                <a:solidFill>
                  <a:srgbClr val="55B4D4"/>
                </a:solidFill>
                <a:latin typeface="Menlo" panose="020B0609030804020204" pitchFamily="49" charset="0"/>
              </a:rPr>
              <a:t>}</a:t>
            </a:r>
            <a:br>
              <a:rPr lang="de-DE" sz="2000" dirty="0">
                <a:solidFill>
                  <a:srgbClr val="6C7680"/>
                </a:solidFill>
                <a:latin typeface="Menlo" panose="020B0609030804020204" pitchFamily="49" charset="0"/>
              </a:rPr>
            </a:b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8396931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AC89F8A1-F247-C34D-B834-0D1813827663}"/>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err="1">
                <a:solidFill>
                  <a:schemeClr val="tx1">
                    <a:lumMod val="65000"/>
                    <a:lumOff val="35000"/>
                  </a:schemeClr>
                </a:solidFill>
                <a:latin typeface="Futura" panose="020B0602020204020303" pitchFamily="34" charset="-79"/>
                <a:cs typeface="Futura" panose="020B0602020204020303" pitchFamily="34" charset="-79"/>
              </a:rPr>
              <a:t>each</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3" name="Textfeld 2">
            <a:extLst>
              <a:ext uri="{FF2B5EF4-FFF2-40B4-BE49-F238E27FC236}">
                <a16:creationId xmlns:a16="http://schemas.microsoft.com/office/drawing/2014/main" id="{3AE69E77-730E-274D-93FF-29ACA198B66C}"/>
              </a:ext>
            </a:extLst>
          </p:cNvPr>
          <p:cNvSpPr txBox="1"/>
          <p:nvPr/>
        </p:nvSpPr>
        <p:spPr>
          <a:xfrm>
            <a:off x="2220554" y="3797095"/>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Schleifen im Markup</a:t>
            </a:r>
          </a:p>
        </p:txBody>
      </p:sp>
    </p:spTree>
    <p:extLst>
      <p:ext uri="{BB962C8B-B14F-4D97-AF65-F5344CB8AC3E}">
        <p14:creationId xmlns:p14="http://schemas.microsoft.com/office/powerpoint/2010/main" val="3098059249"/>
      </p:ext>
    </p:extLst>
  </p:cSld>
  <p:clrMapOvr>
    <a:masterClrMapping/>
  </p:clrMapOvr>
  <p:transition spd="med">
    <p:push dir="u"/>
  </p:transition>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each</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a:t>
            </a:r>
          </a:p>
        </p:txBody>
      </p:sp>
      <p:sp>
        <p:nvSpPr>
          <p:cNvPr id="2" name="Rechteck 1">
            <a:extLst>
              <a:ext uri="{FF2B5EF4-FFF2-40B4-BE49-F238E27FC236}">
                <a16:creationId xmlns:a16="http://schemas.microsoft.com/office/drawing/2014/main" id="{B12696C5-9110-1041-9F37-82D0F9D820F1}"/>
              </a:ext>
            </a:extLst>
          </p:cNvPr>
          <p:cNvSpPr/>
          <p:nvPr/>
        </p:nvSpPr>
        <p:spPr>
          <a:xfrm>
            <a:off x="550862" y="1592263"/>
            <a:ext cx="11336337" cy="4154984"/>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frameworks</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"Svelte"</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"Angular"</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React</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Vue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ul</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a:t>
            </a:r>
            <a:r>
              <a:rPr lang="de-DE" sz="2400" dirty="0">
                <a:solidFill>
                  <a:srgbClr val="FA8D3E"/>
                </a:solidFill>
                <a:latin typeface="Menlo" panose="020B0609030804020204" pitchFamily="49" charset="0"/>
              </a:rPr>
              <a:t>#</a:t>
            </a:r>
            <a:r>
              <a:rPr lang="de-DE" sz="2400" dirty="0" err="1">
                <a:solidFill>
                  <a:srgbClr val="FA8D3E"/>
                </a:solidFill>
                <a:latin typeface="Menlo" panose="020B0609030804020204" pitchFamily="49" charset="0"/>
              </a:rPr>
              <a:t>each</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frameworks</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as</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framework</a:t>
            </a:r>
            <a:r>
              <a:rPr lang="de-DE" sz="2400" dirty="0">
                <a:solidFill>
                  <a:srgbClr val="55B4D4"/>
                </a:solidFill>
                <a:latin typeface="Menlo" panose="020B0609030804020204" pitchFamily="49" charset="0"/>
              </a:rPr>
              <a: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&lt;li&gt;{</a:t>
            </a:r>
            <a:r>
              <a:rPr lang="de-DE" sz="2400" dirty="0" err="1">
                <a:solidFill>
                  <a:srgbClr val="6C7680"/>
                </a:solidFill>
                <a:latin typeface="Menlo" panose="020B0609030804020204" pitchFamily="49" charset="0"/>
              </a:rPr>
              <a:t>framework</a:t>
            </a:r>
            <a:r>
              <a:rPr lang="de-DE" sz="2400" dirty="0">
                <a:solidFill>
                  <a:srgbClr val="55B4D4"/>
                </a:solidFill>
                <a:latin typeface="Menlo" panose="020B0609030804020204" pitchFamily="49" charset="0"/>
              </a:rPr>
              <a:t>}&lt;/li&gt;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a:t>
            </a:r>
            <a:r>
              <a:rPr lang="de-DE" sz="2400" dirty="0">
                <a:solidFill>
                  <a:srgbClr val="FA8D3E"/>
                </a:solidFill>
                <a:latin typeface="Menlo" panose="020B0609030804020204" pitchFamily="49" charset="0"/>
              </a:rPr>
              <a:t>/</a:t>
            </a:r>
            <a:r>
              <a:rPr lang="de-DE" sz="2400" dirty="0" err="1">
                <a:solidFill>
                  <a:srgbClr val="FA8D3E"/>
                </a:solidFill>
                <a:latin typeface="Menlo" panose="020B0609030804020204" pitchFamily="49" charset="0"/>
              </a:rPr>
              <a:t>each</a:t>
            </a:r>
            <a:r>
              <a:rPr lang="de-DE" sz="2400" dirty="0">
                <a:solidFill>
                  <a:srgbClr val="55B4D4"/>
                </a:solidFill>
                <a:latin typeface="Menlo" panose="020B0609030804020204" pitchFamily="49" charset="0"/>
              </a:rPr>
              <a:t>}</a:t>
            </a:r>
            <a:endParaRPr lang="de-DE" sz="2400" dirty="0">
              <a:solidFill>
                <a:srgbClr val="6C7680"/>
              </a:solidFill>
              <a:latin typeface="Menlo" panose="020B0609030804020204" pitchFamily="49" charset="0"/>
            </a:endParaRP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ul</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943832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1" name="Textfeld 10">
            <a:extLst>
              <a:ext uri="{FF2B5EF4-FFF2-40B4-BE49-F238E27FC236}">
                <a16:creationId xmlns:a16="http://schemas.microsoft.com/office/drawing/2014/main" id="{042C620C-118D-4D42-AB63-B83CC9AFD7F2}"/>
              </a:ext>
            </a:extLst>
          </p:cNvPr>
          <p:cNvSpPr txBox="1"/>
          <p:nvPr/>
        </p:nvSpPr>
        <p:spPr>
          <a:xfrm>
            <a:off x="1487488" y="1410810"/>
            <a:ext cx="7645513" cy="923330"/>
          </a:xfrm>
          <a:prstGeom prst="rect">
            <a:avLst/>
          </a:prstGeom>
          <a:noFill/>
        </p:spPr>
        <p:txBody>
          <a:bodyPr wrap="square" rtlCol="0">
            <a:spAutoFit/>
          </a:bodyPr>
          <a:lstStyle/>
          <a:p>
            <a:r>
              <a:rPr lang="de-DE" sz="5400" b="1" dirty="0">
                <a:solidFill>
                  <a:schemeClr val="tx1">
                    <a:lumMod val="65000"/>
                    <a:lumOff val="35000"/>
                  </a:schemeClr>
                </a:solidFill>
                <a:latin typeface="Futura" panose="020B0602020204020303" pitchFamily="34" charset="-79"/>
                <a:cs typeface="Futura" panose="020B0602020204020303" pitchFamily="34" charset="-79"/>
              </a:rPr>
              <a:t>Ein </a:t>
            </a:r>
            <a:r>
              <a:rPr lang="de-DE" sz="5400" b="1" dirty="0">
                <a:solidFill>
                  <a:schemeClr val="bg2"/>
                </a:solidFill>
                <a:latin typeface="Futura" panose="020B0602020204020303" pitchFamily="34" charset="-79"/>
                <a:cs typeface="Futura" panose="020B0602020204020303" pitchFamily="34" charset="-79"/>
              </a:rPr>
              <a:t>Framework </a:t>
            </a:r>
            <a:r>
              <a:rPr lang="de-DE" sz="5400" b="1" dirty="0">
                <a:solidFill>
                  <a:srgbClr val="232B35"/>
                </a:solidFill>
                <a:latin typeface="Futura" panose="020B0602020204020303" pitchFamily="34" charset="-79"/>
                <a:cs typeface="Futura" panose="020B0602020204020303" pitchFamily="34" charset="-79"/>
              </a:rPr>
              <a:t>Tool</a:t>
            </a:r>
          </a:p>
        </p:txBody>
      </p:sp>
      <p:cxnSp>
        <p:nvCxnSpPr>
          <p:cNvPr id="7" name="Gerade Verbindung 6">
            <a:extLst>
              <a:ext uri="{FF2B5EF4-FFF2-40B4-BE49-F238E27FC236}">
                <a16:creationId xmlns:a16="http://schemas.microsoft.com/office/drawing/2014/main" id="{19E7DD9A-5FF3-A74C-828E-E07306D09A25}"/>
              </a:ext>
            </a:extLst>
          </p:cNvPr>
          <p:cNvCxnSpPr>
            <a:cxnSpLocks/>
          </p:cNvCxnSpPr>
          <p:nvPr/>
        </p:nvCxnSpPr>
        <p:spPr>
          <a:xfrm>
            <a:off x="2813073" y="1899907"/>
            <a:ext cx="4335976" cy="0"/>
          </a:xfrm>
          <a:prstGeom prst="line">
            <a:avLst/>
          </a:prstGeom>
          <a:ln w="57150"/>
        </p:spPr>
        <p:style>
          <a:lnRef idx="3">
            <a:schemeClr val="accent3"/>
          </a:lnRef>
          <a:fillRef idx="0">
            <a:schemeClr val="accent3"/>
          </a:fillRef>
          <a:effectRef idx="2">
            <a:schemeClr val="accent3"/>
          </a:effectRef>
          <a:fontRef idx="minor">
            <a:schemeClr val="tx1"/>
          </a:fontRef>
        </p:style>
      </p:cxnSp>
      <p:pic>
        <p:nvPicPr>
          <p:cNvPr id="14" name="Grafik 13">
            <a:extLst>
              <a:ext uri="{FF2B5EF4-FFF2-40B4-BE49-F238E27FC236}">
                <a16:creationId xmlns:a16="http://schemas.microsoft.com/office/drawing/2014/main" id="{89DBEDF0-4037-FE4C-9B6D-33FBB7698BFC}"/>
              </a:ext>
            </a:extLst>
          </p:cNvPr>
          <p:cNvPicPr>
            <a:picLocks noChangeAspect="1"/>
          </p:cNvPicPr>
          <p:nvPr/>
        </p:nvPicPr>
        <p:blipFill rotWithShape="1">
          <a:blip r:embed="rId2">
            <a:alphaModFix amt="20000"/>
          </a:blip>
          <a:srcRect l="8721" t="9286" r="9137" b="5225"/>
          <a:stretch/>
        </p:blipFill>
        <p:spPr>
          <a:xfrm>
            <a:off x="3775117" y="2944368"/>
            <a:ext cx="2231623" cy="2322577"/>
          </a:xfrm>
          <a:prstGeom prst="rect">
            <a:avLst/>
          </a:prstGeom>
        </p:spPr>
      </p:pic>
      <p:pic>
        <p:nvPicPr>
          <p:cNvPr id="15" name="Grafik 14">
            <a:extLst>
              <a:ext uri="{FF2B5EF4-FFF2-40B4-BE49-F238E27FC236}">
                <a16:creationId xmlns:a16="http://schemas.microsoft.com/office/drawing/2014/main" id="{CD9019D6-98AE-AE4D-9C03-359BD255068F}"/>
              </a:ext>
            </a:extLst>
          </p:cNvPr>
          <p:cNvPicPr>
            <a:picLocks noChangeAspect="1"/>
          </p:cNvPicPr>
          <p:nvPr/>
        </p:nvPicPr>
        <p:blipFill rotWithShape="1">
          <a:blip r:embed="rId3">
            <a:alphaModFix amt="20000"/>
          </a:blip>
          <a:srcRect l="18377" t="9048" r="19026" b="10800"/>
          <a:stretch/>
        </p:blipFill>
        <p:spPr>
          <a:xfrm>
            <a:off x="6213510" y="2944368"/>
            <a:ext cx="2468549" cy="2234734"/>
          </a:xfrm>
          <a:prstGeom prst="rect">
            <a:avLst/>
          </a:prstGeom>
        </p:spPr>
      </p:pic>
      <p:pic>
        <p:nvPicPr>
          <p:cNvPr id="16" name="Grafik 15">
            <a:extLst>
              <a:ext uri="{FF2B5EF4-FFF2-40B4-BE49-F238E27FC236}">
                <a16:creationId xmlns:a16="http://schemas.microsoft.com/office/drawing/2014/main" id="{5C9F728F-C4C1-B846-899B-3568ECCA3DA9}"/>
              </a:ext>
            </a:extLst>
          </p:cNvPr>
          <p:cNvPicPr>
            <a:picLocks noChangeAspect="1"/>
          </p:cNvPicPr>
          <p:nvPr/>
        </p:nvPicPr>
        <p:blipFill rotWithShape="1">
          <a:blip r:embed="rId4">
            <a:alphaModFix amt="20000"/>
          </a:blip>
          <a:srcRect l="13129" t="15220" r="12569" b="17516"/>
          <a:stretch/>
        </p:blipFill>
        <p:spPr>
          <a:xfrm>
            <a:off x="8416884" y="2944368"/>
            <a:ext cx="2468549" cy="2234734"/>
          </a:xfrm>
          <a:prstGeom prst="rect">
            <a:avLst/>
          </a:prstGeom>
        </p:spPr>
      </p:pic>
      <p:pic>
        <p:nvPicPr>
          <p:cNvPr id="17" name="Grafik 16">
            <a:extLst>
              <a:ext uri="{FF2B5EF4-FFF2-40B4-BE49-F238E27FC236}">
                <a16:creationId xmlns:a16="http://schemas.microsoft.com/office/drawing/2014/main" id="{0447EA9C-69C3-064E-A085-A94C62990A11}"/>
              </a:ext>
            </a:extLst>
          </p:cNvPr>
          <p:cNvPicPr>
            <a:picLocks noChangeAspect="1"/>
          </p:cNvPicPr>
          <p:nvPr/>
        </p:nvPicPr>
        <p:blipFill rotWithShape="1">
          <a:blip r:embed="rId5"/>
          <a:srcRect l="32005" t="1469" r="32239" b="26502"/>
          <a:stretch/>
        </p:blipFill>
        <p:spPr>
          <a:xfrm>
            <a:off x="1404268" y="3020629"/>
            <a:ext cx="1984248" cy="2158473"/>
          </a:xfrm>
          <a:prstGeom prst="rect">
            <a:avLst/>
          </a:prstGeom>
        </p:spPr>
      </p:pic>
    </p:spTree>
    <p:extLst>
      <p:ext uri="{BB962C8B-B14F-4D97-AF65-F5344CB8AC3E}">
        <p14:creationId xmlns:p14="http://schemas.microsoft.com/office/powerpoint/2010/main" val="37738378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each</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a:t>
            </a:r>
          </a:p>
        </p:txBody>
      </p:sp>
      <p:sp>
        <p:nvSpPr>
          <p:cNvPr id="2" name="Rechteck 1">
            <a:extLst>
              <a:ext uri="{FF2B5EF4-FFF2-40B4-BE49-F238E27FC236}">
                <a16:creationId xmlns:a16="http://schemas.microsoft.com/office/drawing/2014/main" id="{B12696C5-9110-1041-9F37-82D0F9D820F1}"/>
              </a:ext>
            </a:extLst>
          </p:cNvPr>
          <p:cNvSpPr/>
          <p:nvPr/>
        </p:nvSpPr>
        <p:spPr>
          <a:xfrm>
            <a:off x="550862" y="1592263"/>
            <a:ext cx="11336337" cy="4154984"/>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frameworks</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"Svelte"</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"Angular"</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React</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Vue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ul</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a:t>
            </a:r>
            <a:r>
              <a:rPr lang="de-DE" sz="2400" dirty="0">
                <a:solidFill>
                  <a:srgbClr val="FA8D3E"/>
                </a:solidFill>
                <a:latin typeface="Menlo" panose="020B0609030804020204" pitchFamily="49" charset="0"/>
              </a:rPr>
              <a:t>#</a:t>
            </a:r>
            <a:r>
              <a:rPr lang="de-DE" sz="2400" dirty="0" err="1">
                <a:solidFill>
                  <a:srgbClr val="FA8D3E"/>
                </a:solidFill>
                <a:latin typeface="Menlo" panose="020B0609030804020204" pitchFamily="49" charset="0"/>
              </a:rPr>
              <a:t>each</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frameworks</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as</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framework</a:t>
            </a:r>
            <a:r>
              <a:rPr lang="de-DE" sz="2400" dirty="0">
                <a:solidFill>
                  <a:srgbClr val="6C7680"/>
                </a:solidFill>
                <a:latin typeface="Menlo" panose="020B0609030804020204" pitchFamily="49" charset="0"/>
              </a:rPr>
              <a:t>, i</a:t>
            </a:r>
            <a:r>
              <a:rPr lang="de-DE" sz="2400" dirty="0">
                <a:solidFill>
                  <a:srgbClr val="55B4D4"/>
                </a:solidFill>
                <a:latin typeface="Menlo" panose="020B0609030804020204" pitchFamily="49" charset="0"/>
              </a:rPr>
              <a: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&lt;li&gt;{</a:t>
            </a:r>
            <a:r>
              <a:rPr lang="de-DE" sz="2400" dirty="0">
                <a:solidFill>
                  <a:srgbClr val="6C7680"/>
                </a:solidFill>
                <a:latin typeface="Menlo" panose="020B0609030804020204" pitchFamily="49" charset="0"/>
              </a:rPr>
              <a:t>i + 1</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 {</a:t>
            </a:r>
            <a:r>
              <a:rPr lang="de-DE" sz="2400" dirty="0" err="1">
                <a:solidFill>
                  <a:srgbClr val="6C7680"/>
                </a:solidFill>
                <a:latin typeface="Menlo" panose="020B0609030804020204" pitchFamily="49" charset="0"/>
              </a:rPr>
              <a:t>framework</a:t>
            </a:r>
            <a:r>
              <a:rPr lang="de-DE" sz="2400" dirty="0">
                <a:solidFill>
                  <a:srgbClr val="55B4D4"/>
                </a:solidFill>
                <a:latin typeface="Menlo" panose="020B0609030804020204" pitchFamily="49" charset="0"/>
              </a:rPr>
              <a:t>}&lt;/li&gt;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a:t>
            </a:r>
            <a:r>
              <a:rPr lang="de-DE" sz="2400" dirty="0">
                <a:solidFill>
                  <a:srgbClr val="FA8D3E"/>
                </a:solidFill>
                <a:latin typeface="Menlo" panose="020B0609030804020204" pitchFamily="49" charset="0"/>
              </a:rPr>
              <a:t>/</a:t>
            </a:r>
            <a:r>
              <a:rPr lang="de-DE" sz="2400" dirty="0" err="1">
                <a:solidFill>
                  <a:srgbClr val="FA8D3E"/>
                </a:solidFill>
                <a:latin typeface="Menlo" panose="020B0609030804020204" pitchFamily="49" charset="0"/>
              </a:rPr>
              <a:t>each</a:t>
            </a:r>
            <a:r>
              <a:rPr lang="de-DE" sz="2400" dirty="0">
                <a:solidFill>
                  <a:srgbClr val="55B4D4"/>
                </a:solidFill>
                <a:latin typeface="Menlo" panose="020B0609030804020204" pitchFamily="49" charset="0"/>
              </a:rPr>
              <a:t>}</a:t>
            </a:r>
            <a:endParaRPr lang="de-DE" sz="2400" dirty="0">
              <a:solidFill>
                <a:srgbClr val="6C7680"/>
              </a:solidFill>
              <a:latin typeface="Menlo" panose="020B0609030804020204" pitchFamily="49" charset="0"/>
            </a:endParaRP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ul</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10754093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C4AFF73-283C-AD4D-AC07-737E3BECCB18}"/>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Styling</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4E5343C3-A877-164A-A15D-7FF2591B9301}"/>
              </a:ext>
            </a:extLst>
          </p:cNvPr>
          <p:cNvSpPr txBox="1"/>
          <p:nvPr/>
        </p:nvSpPr>
        <p:spPr>
          <a:xfrm>
            <a:off x="2220554" y="3797095"/>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CSS-Kapselung </a:t>
            </a:r>
          </a:p>
        </p:txBody>
      </p:sp>
    </p:spTree>
    <p:extLst>
      <p:ext uri="{BB962C8B-B14F-4D97-AF65-F5344CB8AC3E}">
        <p14:creationId xmlns:p14="http://schemas.microsoft.com/office/powerpoint/2010/main" val="3244087103"/>
      </p:ext>
    </p:extLst>
  </p:cSld>
  <p:clrMapOvr>
    <a:masterClrMapping/>
  </p:clrMapOvr>
  <p:transition spd="med">
    <p:push dir="u"/>
  </p:transition>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9" y="412043"/>
            <a:ext cx="3465576"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Styling</a:t>
            </a:r>
          </a:p>
        </p:txBody>
      </p:sp>
      <p:sp>
        <p:nvSpPr>
          <p:cNvPr id="2" name="Rechteck 1">
            <a:extLst>
              <a:ext uri="{FF2B5EF4-FFF2-40B4-BE49-F238E27FC236}">
                <a16:creationId xmlns:a16="http://schemas.microsoft.com/office/drawing/2014/main" id="{85C4FB26-3523-6A46-B88B-95C8536FB84F}"/>
              </a:ext>
            </a:extLst>
          </p:cNvPr>
          <p:cNvSpPr/>
          <p:nvPr/>
        </p:nvSpPr>
        <p:spPr>
          <a:xfrm>
            <a:off x="550863" y="1592263"/>
            <a:ext cx="7646504" cy="461665"/>
          </a:xfrm>
          <a:prstGeom prst="rect">
            <a:avLst/>
          </a:prstGeom>
        </p:spPr>
        <p:txBody>
          <a:bodyPr wrap="square">
            <a:spAutoFit/>
          </a:bodyPr>
          <a:lstStyle/>
          <a:p>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Ich bin ein Paragraf</a:t>
            </a:r>
            <a:r>
              <a:rPr lang="de-DE" sz="2400" dirty="0">
                <a:solidFill>
                  <a:srgbClr val="55B4D4"/>
                </a:solidFill>
                <a:latin typeface="Menlo" panose="020B0609030804020204" pitchFamily="49" charset="0"/>
              </a:rPr>
              <a:t>&lt;/p&gt;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7229267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9" y="412043"/>
            <a:ext cx="3465576"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Styling</a:t>
            </a:r>
          </a:p>
        </p:txBody>
      </p:sp>
      <p:sp>
        <p:nvSpPr>
          <p:cNvPr id="2" name="Rechteck 1">
            <a:extLst>
              <a:ext uri="{FF2B5EF4-FFF2-40B4-BE49-F238E27FC236}">
                <a16:creationId xmlns:a16="http://schemas.microsoft.com/office/drawing/2014/main" id="{85C4FB26-3523-6A46-B88B-95C8536FB84F}"/>
              </a:ext>
            </a:extLst>
          </p:cNvPr>
          <p:cNvSpPr/>
          <p:nvPr/>
        </p:nvSpPr>
        <p:spPr>
          <a:xfrm>
            <a:off x="550863" y="4542197"/>
            <a:ext cx="7646504" cy="461665"/>
          </a:xfrm>
          <a:prstGeom prst="rect">
            <a:avLst/>
          </a:prstGeom>
        </p:spPr>
        <p:txBody>
          <a:bodyPr wrap="square">
            <a:spAutoFit/>
          </a:bodyPr>
          <a:lstStyle/>
          <a:p>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Ich bin ein Paragraf</a:t>
            </a:r>
            <a:r>
              <a:rPr lang="de-DE" sz="2400" dirty="0">
                <a:solidFill>
                  <a:srgbClr val="55B4D4"/>
                </a:solidFill>
                <a:latin typeface="Menlo" panose="020B0609030804020204" pitchFamily="49" charset="0"/>
              </a:rPr>
              <a:t>&lt;/p&gt;</a:t>
            </a:r>
            <a:endParaRPr lang="de-DE" sz="2400" b="0" dirty="0">
              <a:solidFill>
                <a:srgbClr val="6C7680"/>
              </a:solidFill>
              <a:effectLst/>
              <a:latin typeface="Menlo" panose="020B0609030804020204" pitchFamily="49" charset="0"/>
            </a:endParaRPr>
          </a:p>
        </p:txBody>
      </p:sp>
      <p:sp>
        <p:nvSpPr>
          <p:cNvPr id="3" name="Rechteck 2">
            <a:extLst>
              <a:ext uri="{FF2B5EF4-FFF2-40B4-BE49-F238E27FC236}">
                <a16:creationId xmlns:a16="http://schemas.microsoft.com/office/drawing/2014/main" id="{2EC794EB-C436-7848-B51D-9A1C087B6639}"/>
              </a:ext>
            </a:extLst>
          </p:cNvPr>
          <p:cNvSpPr/>
          <p:nvPr/>
        </p:nvSpPr>
        <p:spPr>
          <a:xfrm>
            <a:off x="550863" y="1592263"/>
            <a:ext cx="6096000" cy="2677656"/>
          </a:xfrm>
          <a:prstGeom prst="rect">
            <a:avLst/>
          </a:prstGeom>
        </p:spPr>
        <p:txBody>
          <a:bodyPr>
            <a:spAutoFit/>
          </a:bodyPr>
          <a:lstStyle/>
          <a:p>
            <a:r>
              <a:rPr lang="de-DE" sz="2400" dirty="0">
                <a:solidFill>
                  <a:srgbClr val="55B4D4"/>
                </a:solidFill>
                <a:latin typeface="Menlo" panose="020B0609030804020204" pitchFamily="49" charset="0"/>
              </a:rPr>
              <a:t>&lt;style&gt;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a:solidFill>
                  <a:srgbClr val="399EE6"/>
                </a:solidFill>
                <a:latin typeface="Menlo" panose="020B0609030804020204" pitchFamily="49" charset="0"/>
              </a:rPr>
              <a:t>p</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color</a:t>
            </a:r>
            <a:r>
              <a:rPr lang="de-DE" sz="2400" dirty="0">
                <a:solidFill>
                  <a:srgbClr val="6C7680"/>
                </a:solidFill>
                <a:latin typeface="Menlo" panose="020B0609030804020204" pitchFamily="49" charset="0"/>
              </a:rPr>
              <a:t>: </a:t>
            </a:r>
            <a:r>
              <a:rPr lang="de-DE" sz="2400" i="1" dirty="0" err="1">
                <a:solidFill>
                  <a:srgbClr val="ED9366"/>
                </a:solidFill>
                <a:latin typeface="Menlo" panose="020B0609030804020204" pitchFamily="49" charset="0"/>
              </a:rPr>
              <a:t>turquoise</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font-family</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"Courier New"</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font</a:t>
            </a:r>
            <a:r>
              <a:rPr lang="de-DE" sz="2400" dirty="0">
                <a:solidFill>
                  <a:srgbClr val="55B4D4"/>
                </a:solidFill>
                <a:latin typeface="Menlo" panose="020B0609030804020204" pitchFamily="49" charset="0"/>
              </a:rPr>
              <a:t>-size</a:t>
            </a:r>
            <a:r>
              <a:rPr lang="de-DE" sz="2400" dirty="0">
                <a:solidFill>
                  <a:srgbClr val="6C7680"/>
                </a:solidFill>
                <a:latin typeface="Menlo" panose="020B0609030804020204" pitchFamily="49" charset="0"/>
              </a:rPr>
              <a:t>: </a:t>
            </a:r>
            <a:r>
              <a:rPr lang="de-DE" sz="2400" dirty="0">
                <a:solidFill>
                  <a:srgbClr val="FF9940"/>
                </a:solidFill>
                <a:latin typeface="Menlo" panose="020B0609030804020204" pitchFamily="49" charset="0"/>
              </a:rPr>
              <a:t>1.5</a:t>
            </a:r>
            <a:r>
              <a:rPr lang="de-DE" sz="2400" dirty="0">
                <a:solidFill>
                  <a:srgbClr val="FA8D3E"/>
                </a:solidFill>
                <a:latin typeface="Menlo" panose="020B0609030804020204" pitchFamily="49" charset="0"/>
              </a:rPr>
              <a:t>em</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&lt;/style&gt;</a:t>
            </a:r>
            <a:endParaRPr lang="de-DE" sz="2400" dirty="0">
              <a:solidFill>
                <a:srgbClr val="6C7680"/>
              </a:solidFill>
              <a:latin typeface="Menlo" panose="020B0609030804020204" pitchFamily="49" charset="0"/>
            </a:endParaRPr>
          </a:p>
        </p:txBody>
      </p:sp>
      <p:grpSp>
        <p:nvGrpSpPr>
          <p:cNvPr id="6" name="Gruppieren 5">
            <a:extLst>
              <a:ext uri="{FF2B5EF4-FFF2-40B4-BE49-F238E27FC236}">
                <a16:creationId xmlns:a16="http://schemas.microsoft.com/office/drawing/2014/main" id="{7D282B0E-BEED-3E49-9497-052842BB2B8E}"/>
              </a:ext>
            </a:extLst>
          </p:cNvPr>
          <p:cNvGrpSpPr/>
          <p:nvPr/>
        </p:nvGrpSpPr>
        <p:grpSpPr>
          <a:xfrm>
            <a:off x="367085" y="1311967"/>
            <a:ext cx="11457829" cy="2297926"/>
            <a:chOff x="349857" y="2313831"/>
            <a:chExt cx="11457829" cy="2297926"/>
          </a:xfrm>
        </p:grpSpPr>
        <p:sp>
          <p:nvSpPr>
            <p:cNvPr id="5" name="Abgerundetes Rechteck 4">
              <a:extLst>
                <a:ext uri="{FF2B5EF4-FFF2-40B4-BE49-F238E27FC236}">
                  <a16:creationId xmlns:a16="http://schemas.microsoft.com/office/drawing/2014/main" id="{37D7F71F-02F6-8E47-9962-E1F5B025F1DC}"/>
                </a:ext>
              </a:extLst>
            </p:cNvPr>
            <p:cNvSpPr/>
            <p:nvPr/>
          </p:nvSpPr>
          <p:spPr>
            <a:xfrm>
              <a:off x="349857" y="2313831"/>
              <a:ext cx="11457829" cy="2297926"/>
            </a:xfrm>
            <a:prstGeom prst="roundRect">
              <a:avLst/>
            </a:prstGeom>
            <a:solidFill>
              <a:srgbClr val="FFFFFF"/>
            </a:solidFill>
            <a:ln>
              <a:noFill/>
            </a:ln>
            <a:effectLst>
              <a:outerShdw blurRad="736600" dist="304800" dir="5400000" sx="103000" sy="103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 name="Rechteck 3">
              <a:extLst>
                <a:ext uri="{FF2B5EF4-FFF2-40B4-BE49-F238E27FC236}">
                  <a16:creationId xmlns:a16="http://schemas.microsoft.com/office/drawing/2014/main" id="{2B6FCD9E-562C-5840-A22D-5251C2D67A06}"/>
                </a:ext>
              </a:extLst>
            </p:cNvPr>
            <p:cNvSpPr/>
            <p:nvPr/>
          </p:nvSpPr>
          <p:spPr>
            <a:xfrm>
              <a:off x="1455089" y="3198167"/>
              <a:ext cx="9509760" cy="461665"/>
            </a:xfrm>
            <a:prstGeom prst="rect">
              <a:avLst/>
            </a:prstGeom>
          </p:spPr>
          <p:txBody>
            <a:bodyPr wrap="square">
              <a:spAutoFit/>
            </a:bodyPr>
            <a:lstStyle/>
            <a:p>
              <a:r>
                <a:rPr lang="de-DE" sz="2400" dirty="0">
                  <a:solidFill>
                    <a:schemeClr val="bg1">
                      <a:lumMod val="75000"/>
                    </a:schemeClr>
                  </a:solidFill>
                  <a:latin typeface="Menlo" panose="020B0609030804020204" pitchFamily="49" charset="0"/>
                </a:rPr>
                <a:t>&lt;p </a:t>
              </a:r>
              <a:r>
                <a:rPr lang="de-DE" sz="2400" dirty="0" err="1">
                  <a:solidFill>
                    <a:schemeClr val="tx1">
                      <a:lumMod val="50000"/>
                      <a:lumOff val="50000"/>
                    </a:schemeClr>
                  </a:solidFill>
                  <a:latin typeface="Menlo" panose="020B0609030804020204" pitchFamily="49" charset="0"/>
                </a:rPr>
                <a:t>class</a:t>
              </a:r>
              <a:r>
                <a:rPr lang="de-DE" sz="2400" dirty="0">
                  <a:solidFill>
                    <a:schemeClr val="tx1">
                      <a:lumMod val="50000"/>
                      <a:lumOff val="50000"/>
                    </a:schemeClr>
                  </a:solidFill>
                  <a:latin typeface="Menlo" panose="020B0609030804020204" pitchFamily="49" charset="0"/>
                </a:rPr>
                <a:t>="</a:t>
              </a:r>
              <a:r>
                <a:rPr lang="de-DE" sz="2400" b="1" dirty="0">
                  <a:solidFill>
                    <a:srgbClr val="F29668"/>
                  </a:solidFill>
                  <a:latin typeface="Menlo" panose="020B0609030804020204" pitchFamily="49" charset="0"/>
                </a:rPr>
                <a:t>svelte-85y15e</a:t>
              </a:r>
              <a:r>
                <a:rPr lang="de-DE" sz="2400" dirty="0">
                  <a:solidFill>
                    <a:schemeClr val="tx1">
                      <a:lumMod val="50000"/>
                      <a:lumOff val="50000"/>
                    </a:schemeClr>
                  </a:solidFill>
                  <a:latin typeface="Menlo" panose="020B0609030804020204" pitchFamily="49" charset="0"/>
                </a:rPr>
                <a:t>"</a:t>
              </a:r>
              <a:r>
                <a:rPr lang="de-DE" sz="2400" dirty="0">
                  <a:solidFill>
                    <a:schemeClr val="bg1">
                      <a:lumMod val="75000"/>
                    </a:schemeClr>
                  </a:solidFill>
                  <a:latin typeface="Menlo" panose="020B0609030804020204" pitchFamily="49" charset="0"/>
                </a:rPr>
                <a:t>&gt;Ich bin ein Paragraf&lt;/p&gt;</a:t>
              </a:r>
              <a:endParaRPr lang="de-DE" sz="2400" b="0" dirty="0">
                <a:solidFill>
                  <a:schemeClr val="bg1">
                    <a:lumMod val="75000"/>
                  </a:schemeClr>
                </a:solidFill>
                <a:effectLst/>
                <a:latin typeface="Menlo" panose="020B0609030804020204" pitchFamily="49" charset="0"/>
              </a:endParaRPr>
            </a:p>
          </p:txBody>
        </p:sp>
      </p:grpSp>
    </p:spTree>
    <p:extLst>
      <p:ext uri="{BB962C8B-B14F-4D97-AF65-F5344CB8AC3E}">
        <p14:creationId xmlns:p14="http://schemas.microsoft.com/office/powerpoint/2010/main" val="3219782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accel="50000" decel="5000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1+#ppt_w/2"/>
                                          </p:val>
                                        </p:tav>
                                        <p:tav tm="100000">
                                          <p:val>
                                            <p:strVal val="#ppt_x"/>
                                          </p:val>
                                        </p:tav>
                                      </p:tavLst>
                                    </p:anim>
                                    <p:anim calcmode="lin" valueType="num">
                                      <p:cBhvr additive="base">
                                        <p:cTn id="8" dur="75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hlinkClick r:id="rId3"/>
            <a:extLst>
              <a:ext uri="{FF2B5EF4-FFF2-40B4-BE49-F238E27FC236}">
                <a16:creationId xmlns:a16="http://schemas.microsoft.com/office/drawing/2014/main" id="{EC4AFF73-283C-AD4D-AC07-737E3BECCB18}"/>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Übung 1</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4E5343C3-A877-164A-A15D-7FF2591B9301}"/>
              </a:ext>
            </a:extLst>
          </p:cNvPr>
          <p:cNvSpPr txBox="1"/>
          <p:nvPr/>
        </p:nvSpPr>
        <p:spPr>
          <a:xfrm>
            <a:off x="2220554" y="3797095"/>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Template-Syntax </a:t>
            </a:r>
          </a:p>
        </p:txBody>
      </p:sp>
    </p:spTree>
    <p:extLst>
      <p:ext uri="{BB962C8B-B14F-4D97-AF65-F5344CB8AC3E}">
        <p14:creationId xmlns:p14="http://schemas.microsoft.com/office/powerpoint/2010/main" val="290963522"/>
      </p:ext>
    </p:extLst>
  </p:cSld>
  <p:clrMapOvr>
    <a:masterClrMapping/>
  </p:clrMapOvr>
  <p:transition spd="med">
    <p:push dir="u"/>
  </p:transition>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2DE66DE1-C6AE-9A44-9B72-C3222925F5D2}"/>
              </a:ext>
            </a:extLst>
          </p:cNvPr>
          <p:cNvSpPr txBox="1"/>
          <p:nvPr/>
        </p:nvSpPr>
        <p:spPr>
          <a:xfrm>
            <a:off x="2220554" y="2300829"/>
            <a:ext cx="7750891" cy="2123658"/>
          </a:xfrm>
          <a:prstGeom prst="rect">
            <a:avLst/>
          </a:prstGeom>
          <a:noFill/>
        </p:spPr>
        <p:txBody>
          <a:bodyPr wrap="square" rtlCol="0">
            <a:spAutoFit/>
          </a:bodyPr>
          <a:lstStyle/>
          <a:p>
            <a:pPr algn="ctr"/>
            <a:r>
              <a:rPr lang="de-DE" sz="6600" b="1" dirty="0" err="1">
                <a:solidFill>
                  <a:schemeClr val="tx1">
                    <a:lumMod val="65000"/>
                    <a:lumOff val="35000"/>
                  </a:schemeClr>
                </a:solidFill>
                <a:latin typeface="Futura" panose="020B0602020204020303" pitchFamily="34" charset="-79"/>
                <a:cs typeface="Futura" panose="020B0602020204020303" pitchFamily="34" charset="-79"/>
              </a:rPr>
              <a:t>Nested</a:t>
            </a:r>
            <a:endParaRPr lang="de-DE" sz="6600" b="1" dirty="0">
              <a:solidFill>
                <a:schemeClr val="tx1">
                  <a:lumMod val="65000"/>
                  <a:lumOff val="35000"/>
                </a:schemeClr>
              </a:solidFill>
              <a:latin typeface="Futura" panose="020B0602020204020303" pitchFamily="34" charset="-79"/>
              <a:cs typeface="Futura" panose="020B0602020204020303" pitchFamily="34" charset="-79"/>
            </a:endParaRPr>
          </a:p>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Components</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3D9F3399-FFBA-714D-94F0-0044C33CE6FD}"/>
              </a:ext>
            </a:extLst>
          </p:cNvPr>
          <p:cNvSpPr txBox="1"/>
          <p:nvPr/>
        </p:nvSpPr>
        <p:spPr>
          <a:xfrm>
            <a:off x="2220553" y="4336497"/>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 Components importieren</a:t>
            </a:r>
          </a:p>
        </p:txBody>
      </p:sp>
    </p:spTree>
    <p:extLst>
      <p:ext uri="{BB962C8B-B14F-4D97-AF65-F5344CB8AC3E}">
        <p14:creationId xmlns:p14="http://schemas.microsoft.com/office/powerpoint/2010/main" val="3275878211"/>
      </p:ext>
    </p:extLst>
  </p:cSld>
  <p:clrMapOvr>
    <a:masterClrMapping/>
  </p:clrMapOvr>
  <p:transition spd="med">
    <p:push dir="u"/>
  </p:transition>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Würfel 2">
            <a:extLst>
              <a:ext uri="{FF2B5EF4-FFF2-40B4-BE49-F238E27FC236}">
                <a16:creationId xmlns:a16="http://schemas.microsoft.com/office/drawing/2014/main" id="{AB9B935E-BA5B-F440-8F0A-6BE3D15CE59B}"/>
              </a:ext>
            </a:extLst>
          </p:cNvPr>
          <p:cNvSpPr/>
          <p:nvPr/>
        </p:nvSpPr>
        <p:spPr>
          <a:xfrm>
            <a:off x="3662948" y="1433222"/>
            <a:ext cx="2022283" cy="826935"/>
          </a:xfrm>
          <a:prstGeom prst="cube">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65000"/>
                    <a:lumOff val="35000"/>
                  </a:schemeClr>
                </a:solidFill>
                <a:latin typeface="Futura" panose="020B0602020204020303" pitchFamily="34" charset="-79"/>
                <a:cs typeface="Futura" panose="020B0602020204020303" pitchFamily="34" charset="-79"/>
              </a:rPr>
              <a:t>App</a:t>
            </a:r>
          </a:p>
        </p:txBody>
      </p:sp>
      <p:grpSp>
        <p:nvGrpSpPr>
          <p:cNvPr id="71" name="Gruppieren 70">
            <a:extLst>
              <a:ext uri="{FF2B5EF4-FFF2-40B4-BE49-F238E27FC236}">
                <a16:creationId xmlns:a16="http://schemas.microsoft.com/office/drawing/2014/main" id="{56617B15-FE91-FC46-B29D-1F4CE7DBB458}"/>
              </a:ext>
            </a:extLst>
          </p:cNvPr>
          <p:cNvGrpSpPr/>
          <p:nvPr/>
        </p:nvGrpSpPr>
        <p:grpSpPr>
          <a:xfrm>
            <a:off x="2447160" y="2244250"/>
            <a:ext cx="4530156" cy="1240409"/>
            <a:chOff x="2725455" y="1918247"/>
            <a:chExt cx="4530156" cy="1240409"/>
          </a:xfrm>
        </p:grpSpPr>
        <p:sp>
          <p:nvSpPr>
            <p:cNvPr id="4" name="Würfel 3">
              <a:extLst>
                <a:ext uri="{FF2B5EF4-FFF2-40B4-BE49-F238E27FC236}">
                  <a16:creationId xmlns:a16="http://schemas.microsoft.com/office/drawing/2014/main" id="{2649D5ED-28E0-B445-8910-C62CE5C9B8B7}"/>
                </a:ext>
              </a:extLst>
            </p:cNvPr>
            <p:cNvSpPr/>
            <p:nvPr/>
          </p:nvSpPr>
          <p:spPr>
            <a:xfrm>
              <a:off x="4888771" y="2427131"/>
              <a:ext cx="2366840" cy="715618"/>
            </a:xfrm>
            <a:prstGeom prst="cube">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65000"/>
                      <a:lumOff val="35000"/>
                    </a:schemeClr>
                  </a:solidFill>
                  <a:latin typeface="Futura" panose="020B0602020204020303" pitchFamily="34" charset="-79"/>
                  <a:cs typeface="Futura" panose="020B0602020204020303" pitchFamily="34" charset="-79"/>
                </a:rPr>
                <a:t>TodoList</a:t>
              </a:r>
              <a:endParaRPr lang="de-DE" b="1" dirty="0">
                <a:solidFill>
                  <a:schemeClr val="tx1">
                    <a:lumMod val="65000"/>
                    <a:lumOff val="35000"/>
                  </a:schemeClr>
                </a:solidFill>
                <a:latin typeface="Futura" panose="020B0602020204020303" pitchFamily="34" charset="-79"/>
                <a:cs typeface="Futura" panose="020B0602020204020303" pitchFamily="34" charset="-79"/>
              </a:endParaRPr>
            </a:p>
          </p:txBody>
        </p:sp>
        <p:sp>
          <p:nvSpPr>
            <p:cNvPr id="10" name="Würfel 9">
              <a:extLst>
                <a:ext uri="{FF2B5EF4-FFF2-40B4-BE49-F238E27FC236}">
                  <a16:creationId xmlns:a16="http://schemas.microsoft.com/office/drawing/2014/main" id="{21AA69EB-C568-2F43-8100-6434B9AF8DC3}"/>
                </a:ext>
              </a:extLst>
            </p:cNvPr>
            <p:cNvSpPr/>
            <p:nvPr/>
          </p:nvSpPr>
          <p:spPr>
            <a:xfrm>
              <a:off x="2725455" y="2443038"/>
              <a:ext cx="1875914" cy="715618"/>
            </a:xfrm>
            <a:prstGeom prst="cube">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65000"/>
                      <a:lumOff val="35000"/>
                    </a:schemeClr>
                  </a:solidFill>
                  <a:latin typeface="Futura" panose="020B0602020204020303" pitchFamily="34" charset="-79"/>
                  <a:cs typeface="Futura" panose="020B0602020204020303" pitchFamily="34" charset="-79"/>
                </a:rPr>
                <a:t>TodoInput</a:t>
              </a:r>
              <a:endParaRPr lang="de-DE" b="1" dirty="0">
                <a:solidFill>
                  <a:schemeClr val="tx1">
                    <a:lumMod val="65000"/>
                    <a:lumOff val="35000"/>
                  </a:schemeClr>
                </a:solidFill>
                <a:latin typeface="Futura" panose="020B0602020204020303" pitchFamily="34" charset="-79"/>
                <a:cs typeface="Futura" panose="020B0602020204020303" pitchFamily="34" charset="-79"/>
              </a:endParaRPr>
            </a:p>
          </p:txBody>
        </p:sp>
        <p:cxnSp>
          <p:nvCxnSpPr>
            <p:cNvPr id="16" name="Gerade Verbindung mit Pfeil 15">
              <a:extLst>
                <a:ext uri="{FF2B5EF4-FFF2-40B4-BE49-F238E27FC236}">
                  <a16:creationId xmlns:a16="http://schemas.microsoft.com/office/drawing/2014/main" id="{C8362FF3-989B-AC49-8050-359E2A96893D}"/>
                </a:ext>
              </a:extLst>
            </p:cNvPr>
            <p:cNvCxnSpPr>
              <a:cxnSpLocks/>
            </p:cNvCxnSpPr>
            <p:nvPr/>
          </p:nvCxnSpPr>
          <p:spPr>
            <a:xfrm>
              <a:off x="5308698" y="1918247"/>
              <a:ext cx="770624" cy="586416"/>
            </a:xfrm>
            <a:prstGeom prst="straightConnector1">
              <a:avLst/>
            </a:prstGeom>
            <a:ln w="38100">
              <a:solidFill>
                <a:schemeClr val="bg1">
                  <a:lumMod val="50000"/>
                  <a:alpha val="41000"/>
                </a:schemeClr>
              </a:solidFill>
              <a:prstDash val="solid"/>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17" name="Gerade Verbindung mit Pfeil 16">
              <a:extLst>
                <a:ext uri="{FF2B5EF4-FFF2-40B4-BE49-F238E27FC236}">
                  <a16:creationId xmlns:a16="http://schemas.microsoft.com/office/drawing/2014/main" id="{9291333E-6C68-FF49-B01A-3598DEAFE202}"/>
                </a:ext>
              </a:extLst>
            </p:cNvPr>
            <p:cNvCxnSpPr>
              <a:cxnSpLocks/>
            </p:cNvCxnSpPr>
            <p:nvPr/>
          </p:nvCxnSpPr>
          <p:spPr>
            <a:xfrm flipH="1">
              <a:off x="3712482" y="1934154"/>
              <a:ext cx="965584" cy="612251"/>
            </a:xfrm>
            <a:prstGeom prst="straightConnector1">
              <a:avLst/>
            </a:prstGeom>
            <a:ln w="38100">
              <a:solidFill>
                <a:schemeClr val="bg1">
                  <a:lumMod val="50000"/>
                  <a:alpha val="41000"/>
                </a:schemeClr>
              </a:solidFill>
              <a:prstDash val="solid"/>
              <a:headEnd type="none" w="med" len="med"/>
              <a:tailEnd type="arrow" w="med" len="med"/>
            </a:ln>
          </p:spPr>
          <p:style>
            <a:lnRef idx="3">
              <a:schemeClr val="accent3"/>
            </a:lnRef>
            <a:fillRef idx="0">
              <a:schemeClr val="accent3"/>
            </a:fillRef>
            <a:effectRef idx="2">
              <a:schemeClr val="accent3"/>
            </a:effectRef>
            <a:fontRef idx="minor">
              <a:schemeClr val="tx1"/>
            </a:fontRef>
          </p:style>
        </p:cxnSp>
      </p:grpSp>
      <p:grpSp>
        <p:nvGrpSpPr>
          <p:cNvPr id="72" name="Gruppieren 71">
            <a:extLst>
              <a:ext uri="{FF2B5EF4-FFF2-40B4-BE49-F238E27FC236}">
                <a16:creationId xmlns:a16="http://schemas.microsoft.com/office/drawing/2014/main" id="{B8960C34-144D-E040-B223-7AE5881FACC5}"/>
              </a:ext>
            </a:extLst>
          </p:cNvPr>
          <p:cNvGrpSpPr/>
          <p:nvPr/>
        </p:nvGrpSpPr>
        <p:grpSpPr>
          <a:xfrm>
            <a:off x="4605175" y="3548269"/>
            <a:ext cx="4625183" cy="1206610"/>
            <a:chOff x="4883470" y="3222266"/>
            <a:chExt cx="4625183" cy="1206610"/>
          </a:xfrm>
        </p:grpSpPr>
        <p:sp>
          <p:nvSpPr>
            <p:cNvPr id="5" name="Würfel 4">
              <a:extLst>
                <a:ext uri="{FF2B5EF4-FFF2-40B4-BE49-F238E27FC236}">
                  <a16:creationId xmlns:a16="http://schemas.microsoft.com/office/drawing/2014/main" id="{E4A0530C-AD2F-1248-9236-60FD77F584DF}"/>
                </a:ext>
              </a:extLst>
            </p:cNvPr>
            <p:cNvSpPr/>
            <p:nvPr/>
          </p:nvSpPr>
          <p:spPr>
            <a:xfrm>
              <a:off x="4883470" y="3713258"/>
              <a:ext cx="2366840" cy="715618"/>
            </a:xfrm>
            <a:prstGeom prst="cube">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65000"/>
                      <a:lumOff val="35000"/>
                    </a:schemeClr>
                  </a:solidFill>
                  <a:latin typeface="Futura" panose="020B0602020204020303" pitchFamily="34" charset="-79"/>
                  <a:cs typeface="Futura" panose="020B0602020204020303" pitchFamily="34" charset="-79"/>
                </a:rPr>
                <a:t>Todo</a:t>
              </a:r>
              <a:endParaRPr lang="de-DE" b="1" dirty="0">
                <a:solidFill>
                  <a:schemeClr val="tx1">
                    <a:lumMod val="65000"/>
                    <a:lumOff val="35000"/>
                  </a:schemeClr>
                </a:solidFill>
                <a:latin typeface="Futura" panose="020B0602020204020303" pitchFamily="34" charset="-79"/>
                <a:cs typeface="Futura" panose="020B0602020204020303" pitchFamily="34" charset="-79"/>
              </a:endParaRPr>
            </a:p>
          </p:txBody>
        </p:sp>
        <p:sp>
          <p:nvSpPr>
            <p:cNvPr id="6" name="Würfel 5">
              <a:extLst>
                <a:ext uri="{FF2B5EF4-FFF2-40B4-BE49-F238E27FC236}">
                  <a16:creationId xmlns:a16="http://schemas.microsoft.com/office/drawing/2014/main" id="{CA8E61CA-8126-CD4C-ABFA-701D3FDB9D8D}"/>
                </a:ext>
              </a:extLst>
            </p:cNvPr>
            <p:cNvSpPr/>
            <p:nvPr/>
          </p:nvSpPr>
          <p:spPr>
            <a:xfrm>
              <a:off x="7141813" y="3713258"/>
              <a:ext cx="2366840" cy="715618"/>
            </a:xfrm>
            <a:prstGeom prst="cube">
              <a:avLst/>
            </a:prstGeom>
            <a:solidFill>
              <a:schemeClr val="accent5">
                <a:lumMod val="20000"/>
                <a:lumOff val="80000"/>
              </a:schemeClr>
            </a:solidFill>
            <a:ln>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err="1">
                  <a:solidFill>
                    <a:schemeClr val="tx1">
                      <a:lumMod val="65000"/>
                      <a:lumOff val="35000"/>
                    </a:schemeClr>
                  </a:solidFill>
                  <a:latin typeface="Futura" panose="020B0602020204020303" pitchFamily="34" charset="-79"/>
                  <a:cs typeface="Futura" panose="020B0602020204020303" pitchFamily="34" charset="-79"/>
                </a:rPr>
                <a:t>Todo</a:t>
              </a:r>
              <a:endParaRPr lang="de-DE" b="1" dirty="0">
                <a:solidFill>
                  <a:schemeClr val="tx1">
                    <a:lumMod val="65000"/>
                    <a:lumOff val="35000"/>
                  </a:schemeClr>
                </a:solidFill>
                <a:latin typeface="Futura" panose="020B0602020204020303" pitchFamily="34" charset="-79"/>
                <a:cs typeface="Futura" panose="020B0602020204020303" pitchFamily="34" charset="-79"/>
              </a:endParaRPr>
            </a:p>
          </p:txBody>
        </p:sp>
        <p:cxnSp>
          <p:nvCxnSpPr>
            <p:cNvPr id="20" name="Gerade Verbindung mit Pfeil 19">
              <a:extLst>
                <a:ext uri="{FF2B5EF4-FFF2-40B4-BE49-F238E27FC236}">
                  <a16:creationId xmlns:a16="http://schemas.microsoft.com/office/drawing/2014/main" id="{09878581-6EDE-E342-B360-BDC9938C22C6}"/>
                </a:ext>
              </a:extLst>
            </p:cNvPr>
            <p:cNvCxnSpPr>
              <a:cxnSpLocks/>
            </p:cNvCxnSpPr>
            <p:nvPr/>
          </p:nvCxnSpPr>
          <p:spPr>
            <a:xfrm>
              <a:off x="5936860" y="3228228"/>
              <a:ext cx="130030" cy="594359"/>
            </a:xfrm>
            <a:prstGeom prst="straightConnector1">
              <a:avLst/>
            </a:prstGeom>
            <a:ln w="38100">
              <a:solidFill>
                <a:schemeClr val="bg1">
                  <a:lumMod val="50000"/>
                  <a:alpha val="41000"/>
                </a:schemeClr>
              </a:solidFill>
              <a:prstDash val="solid"/>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22" name="Gerade Verbindung mit Pfeil 21">
              <a:extLst>
                <a:ext uri="{FF2B5EF4-FFF2-40B4-BE49-F238E27FC236}">
                  <a16:creationId xmlns:a16="http://schemas.microsoft.com/office/drawing/2014/main" id="{5F1179DE-3EF6-E144-B4EF-49410394FF0B}"/>
                </a:ext>
              </a:extLst>
            </p:cNvPr>
            <p:cNvCxnSpPr>
              <a:cxnSpLocks/>
            </p:cNvCxnSpPr>
            <p:nvPr/>
          </p:nvCxnSpPr>
          <p:spPr>
            <a:xfrm>
              <a:off x="6532086" y="3222266"/>
              <a:ext cx="1749903" cy="569511"/>
            </a:xfrm>
            <a:prstGeom prst="straightConnector1">
              <a:avLst/>
            </a:prstGeom>
            <a:ln w="38100">
              <a:solidFill>
                <a:schemeClr val="bg1">
                  <a:lumMod val="50000"/>
                  <a:alpha val="41000"/>
                </a:schemeClr>
              </a:solidFill>
              <a:prstDash val="solid"/>
              <a:headEnd type="none" w="med" len="med"/>
              <a:tailEnd type="arrow" w="med" len="med"/>
            </a:ln>
          </p:spPr>
          <p:style>
            <a:lnRef idx="3">
              <a:schemeClr val="accent3"/>
            </a:lnRef>
            <a:fillRef idx="0">
              <a:schemeClr val="accent3"/>
            </a:fillRef>
            <a:effectRef idx="2">
              <a:schemeClr val="accent3"/>
            </a:effectRef>
            <a:fontRef idx="minor">
              <a:schemeClr val="tx1"/>
            </a:fontRef>
          </p:style>
        </p:cxnSp>
      </p:grpSp>
      <p:grpSp>
        <p:nvGrpSpPr>
          <p:cNvPr id="73" name="Gruppieren 72">
            <a:extLst>
              <a:ext uri="{FF2B5EF4-FFF2-40B4-BE49-F238E27FC236}">
                <a16:creationId xmlns:a16="http://schemas.microsoft.com/office/drawing/2014/main" id="{EEEB089F-0EB8-D542-A072-6A16A92501C8}"/>
              </a:ext>
            </a:extLst>
          </p:cNvPr>
          <p:cNvGrpSpPr/>
          <p:nvPr/>
        </p:nvGrpSpPr>
        <p:grpSpPr>
          <a:xfrm>
            <a:off x="1340337" y="3548269"/>
            <a:ext cx="9526336" cy="2435085"/>
            <a:chOff x="1618632" y="3222266"/>
            <a:chExt cx="9526336" cy="2435085"/>
          </a:xfrm>
        </p:grpSpPr>
        <p:sp>
          <p:nvSpPr>
            <p:cNvPr id="9" name="Würfel 8">
              <a:extLst>
                <a:ext uri="{FF2B5EF4-FFF2-40B4-BE49-F238E27FC236}">
                  <a16:creationId xmlns:a16="http://schemas.microsoft.com/office/drawing/2014/main" id="{B1ED3189-43FE-4641-B4C6-A71721F77825}"/>
                </a:ext>
              </a:extLst>
            </p:cNvPr>
            <p:cNvSpPr/>
            <p:nvPr/>
          </p:nvSpPr>
          <p:spPr>
            <a:xfrm>
              <a:off x="1618632" y="3739101"/>
              <a:ext cx="1600201" cy="715618"/>
            </a:xfrm>
            <a:prstGeom prst="cube">
              <a:avLst/>
            </a:prstGeom>
            <a:solidFill>
              <a:srgbClr val="F29668"/>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b="1" dirty="0">
                  <a:solidFill>
                    <a:schemeClr val="tx1">
                      <a:lumMod val="65000"/>
                      <a:lumOff val="35000"/>
                    </a:schemeClr>
                  </a:solidFill>
                  <a:latin typeface="Futura" panose="020B0602020204020303" pitchFamily="34" charset="-79"/>
                  <a:cs typeface="Futura" panose="020B0602020204020303" pitchFamily="34" charset="-79"/>
                </a:rPr>
                <a:t>Input</a:t>
              </a:r>
            </a:p>
          </p:txBody>
        </p:sp>
        <p:sp>
          <p:nvSpPr>
            <p:cNvPr id="8" name="Würfel 7">
              <a:extLst>
                <a:ext uri="{FF2B5EF4-FFF2-40B4-BE49-F238E27FC236}">
                  <a16:creationId xmlns:a16="http://schemas.microsoft.com/office/drawing/2014/main" id="{AA0E7160-C2B1-6C41-B48A-35026A67C2B7}"/>
                </a:ext>
              </a:extLst>
            </p:cNvPr>
            <p:cNvSpPr/>
            <p:nvPr/>
          </p:nvSpPr>
          <p:spPr>
            <a:xfrm>
              <a:off x="3120269" y="3739101"/>
              <a:ext cx="1641948" cy="715618"/>
            </a:xfrm>
            <a:prstGeom prst="cube">
              <a:avLst/>
            </a:prstGeom>
            <a:solidFill>
              <a:srgbClr val="F29668"/>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dirty="0">
                  <a:solidFill>
                    <a:schemeClr val="tx1">
                      <a:lumMod val="65000"/>
                      <a:lumOff val="35000"/>
                    </a:schemeClr>
                  </a:solidFill>
                  <a:latin typeface="Futura" panose="020B0602020204020303" pitchFamily="34" charset="-79"/>
                  <a:cs typeface="Futura" panose="020B0602020204020303" pitchFamily="34" charset="-79"/>
                </a:rPr>
                <a:t>Button</a:t>
              </a:r>
            </a:p>
          </p:txBody>
        </p:sp>
        <p:sp>
          <p:nvSpPr>
            <p:cNvPr id="12" name="Würfel 11">
              <a:extLst>
                <a:ext uri="{FF2B5EF4-FFF2-40B4-BE49-F238E27FC236}">
                  <a16:creationId xmlns:a16="http://schemas.microsoft.com/office/drawing/2014/main" id="{891C08E6-05F0-B64C-8129-19DD1211174B}"/>
                </a:ext>
              </a:extLst>
            </p:cNvPr>
            <p:cNvSpPr/>
            <p:nvPr/>
          </p:nvSpPr>
          <p:spPr>
            <a:xfrm>
              <a:off x="4453602" y="4941733"/>
              <a:ext cx="1625720" cy="715618"/>
            </a:xfrm>
            <a:prstGeom prst="cube">
              <a:avLst/>
            </a:prstGeom>
            <a:solidFill>
              <a:srgbClr val="F29668"/>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b="1" dirty="0">
                  <a:solidFill>
                    <a:schemeClr val="tx1">
                      <a:lumMod val="65000"/>
                      <a:lumOff val="35000"/>
                    </a:schemeClr>
                  </a:solidFill>
                  <a:latin typeface="Futura" panose="020B0602020204020303" pitchFamily="34" charset="-79"/>
                  <a:cs typeface="Futura" panose="020B0602020204020303" pitchFamily="34" charset="-79"/>
                </a:rPr>
                <a:t>Button</a:t>
              </a:r>
            </a:p>
          </p:txBody>
        </p:sp>
        <p:sp>
          <p:nvSpPr>
            <p:cNvPr id="11" name="Würfel 10">
              <a:extLst>
                <a:ext uri="{FF2B5EF4-FFF2-40B4-BE49-F238E27FC236}">
                  <a16:creationId xmlns:a16="http://schemas.microsoft.com/office/drawing/2014/main" id="{6821878D-4082-A845-B571-3DB210C18F86}"/>
                </a:ext>
              </a:extLst>
            </p:cNvPr>
            <p:cNvSpPr/>
            <p:nvPr/>
          </p:nvSpPr>
          <p:spPr>
            <a:xfrm>
              <a:off x="5972641" y="4941733"/>
              <a:ext cx="1641948" cy="715618"/>
            </a:xfrm>
            <a:prstGeom prst="cube">
              <a:avLst/>
            </a:prstGeom>
            <a:solidFill>
              <a:srgbClr val="F29668"/>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b="1" dirty="0">
                  <a:solidFill>
                    <a:schemeClr val="tx1">
                      <a:lumMod val="65000"/>
                      <a:lumOff val="35000"/>
                    </a:schemeClr>
                  </a:solidFill>
                  <a:latin typeface="Futura" panose="020B0602020204020303" pitchFamily="34" charset="-79"/>
                  <a:cs typeface="Futura" panose="020B0602020204020303" pitchFamily="34" charset="-79"/>
                </a:rPr>
                <a:t>Button</a:t>
              </a:r>
            </a:p>
          </p:txBody>
        </p:sp>
        <p:sp>
          <p:nvSpPr>
            <p:cNvPr id="13" name="Würfel 12">
              <a:extLst>
                <a:ext uri="{FF2B5EF4-FFF2-40B4-BE49-F238E27FC236}">
                  <a16:creationId xmlns:a16="http://schemas.microsoft.com/office/drawing/2014/main" id="{E123FF2E-489E-824D-A467-F72A07C2418C}"/>
                </a:ext>
              </a:extLst>
            </p:cNvPr>
            <p:cNvSpPr/>
            <p:nvPr/>
          </p:nvSpPr>
          <p:spPr>
            <a:xfrm>
              <a:off x="7983981" y="4941733"/>
              <a:ext cx="1625720" cy="715618"/>
            </a:xfrm>
            <a:prstGeom prst="cube">
              <a:avLst/>
            </a:prstGeom>
            <a:solidFill>
              <a:srgbClr val="F29668"/>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b="1" dirty="0">
                  <a:solidFill>
                    <a:schemeClr val="tx1">
                      <a:lumMod val="65000"/>
                      <a:lumOff val="35000"/>
                    </a:schemeClr>
                  </a:solidFill>
                  <a:latin typeface="Futura" panose="020B0602020204020303" pitchFamily="34" charset="-79"/>
                  <a:cs typeface="Futura" panose="020B0602020204020303" pitchFamily="34" charset="-79"/>
                </a:rPr>
                <a:t>Button</a:t>
              </a:r>
            </a:p>
          </p:txBody>
        </p:sp>
        <p:sp>
          <p:nvSpPr>
            <p:cNvPr id="14" name="Würfel 13">
              <a:extLst>
                <a:ext uri="{FF2B5EF4-FFF2-40B4-BE49-F238E27FC236}">
                  <a16:creationId xmlns:a16="http://schemas.microsoft.com/office/drawing/2014/main" id="{331E05D6-3DF2-A24F-A898-7EB2ADD399B4}"/>
                </a:ext>
              </a:extLst>
            </p:cNvPr>
            <p:cNvSpPr/>
            <p:nvPr/>
          </p:nvSpPr>
          <p:spPr>
            <a:xfrm>
              <a:off x="9503020" y="4941733"/>
              <a:ext cx="1641948" cy="715618"/>
            </a:xfrm>
            <a:prstGeom prst="cube">
              <a:avLst/>
            </a:prstGeom>
            <a:solidFill>
              <a:srgbClr val="F29668"/>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de-DE" b="1" dirty="0">
                  <a:solidFill>
                    <a:schemeClr val="tx1">
                      <a:lumMod val="65000"/>
                      <a:lumOff val="35000"/>
                    </a:schemeClr>
                  </a:solidFill>
                  <a:latin typeface="Futura" panose="020B0602020204020303" pitchFamily="34" charset="-79"/>
                  <a:cs typeface="Futura" panose="020B0602020204020303" pitchFamily="34" charset="-79"/>
                </a:rPr>
                <a:t>Button</a:t>
              </a:r>
            </a:p>
          </p:txBody>
        </p:sp>
        <p:cxnSp>
          <p:nvCxnSpPr>
            <p:cNvPr id="24" name="Gerade Verbindung mit Pfeil 23">
              <a:extLst>
                <a:ext uri="{FF2B5EF4-FFF2-40B4-BE49-F238E27FC236}">
                  <a16:creationId xmlns:a16="http://schemas.microsoft.com/office/drawing/2014/main" id="{B8810B3A-D313-5640-9D53-22D96EBE916A}"/>
                </a:ext>
              </a:extLst>
            </p:cNvPr>
            <p:cNvCxnSpPr>
              <a:cxnSpLocks/>
            </p:cNvCxnSpPr>
            <p:nvPr/>
          </p:nvCxnSpPr>
          <p:spPr>
            <a:xfrm>
              <a:off x="3827108" y="3222266"/>
              <a:ext cx="70891" cy="614239"/>
            </a:xfrm>
            <a:prstGeom prst="straightConnector1">
              <a:avLst/>
            </a:prstGeom>
            <a:ln w="38100">
              <a:solidFill>
                <a:schemeClr val="bg1">
                  <a:lumMod val="50000"/>
                  <a:alpha val="41000"/>
                </a:schemeClr>
              </a:solidFill>
              <a:prstDash val="solid"/>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25" name="Gerade Verbindung mit Pfeil 24">
              <a:extLst>
                <a:ext uri="{FF2B5EF4-FFF2-40B4-BE49-F238E27FC236}">
                  <a16:creationId xmlns:a16="http://schemas.microsoft.com/office/drawing/2014/main" id="{FB897F80-5959-1C49-8AD8-078CCC7AE65E}"/>
                </a:ext>
              </a:extLst>
            </p:cNvPr>
            <p:cNvCxnSpPr>
              <a:cxnSpLocks/>
            </p:cNvCxnSpPr>
            <p:nvPr/>
          </p:nvCxnSpPr>
          <p:spPr>
            <a:xfrm flipH="1">
              <a:off x="2389558" y="3222266"/>
              <a:ext cx="950528" cy="614239"/>
            </a:xfrm>
            <a:prstGeom prst="straightConnector1">
              <a:avLst/>
            </a:prstGeom>
            <a:ln w="38100">
              <a:solidFill>
                <a:schemeClr val="bg1">
                  <a:lumMod val="50000"/>
                  <a:alpha val="41000"/>
                </a:schemeClr>
              </a:solidFill>
              <a:prstDash val="solid"/>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26" name="Gerade Verbindung mit Pfeil 25">
              <a:extLst>
                <a:ext uri="{FF2B5EF4-FFF2-40B4-BE49-F238E27FC236}">
                  <a16:creationId xmlns:a16="http://schemas.microsoft.com/office/drawing/2014/main" id="{9A4C26F4-B30F-E348-B76E-669752DB9019}"/>
                </a:ext>
              </a:extLst>
            </p:cNvPr>
            <p:cNvCxnSpPr>
              <a:cxnSpLocks/>
            </p:cNvCxnSpPr>
            <p:nvPr/>
          </p:nvCxnSpPr>
          <p:spPr>
            <a:xfrm flipH="1">
              <a:off x="5202955" y="4523301"/>
              <a:ext cx="484704" cy="476084"/>
            </a:xfrm>
            <a:prstGeom prst="straightConnector1">
              <a:avLst/>
            </a:prstGeom>
            <a:ln w="38100">
              <a:solidFill>
                <a:schemeClr val="bg1">
                  <a:lumMod val="50000"/>
                  <a:alpha val="41000"/>
                </a:schemeClr>
              </a:solidFill>
              <a:prstDash val="solid"/>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27" name="Gerade Verbindung mit Pfeil 26">
              <a:extLst>
                <a:ext uri="{FF2B5EF4-FFF2-40B4-BE49-F238E27FC236}">
                  <a16:creationId xmlns:a16="http://schemas.microsoft.com/office/drawing/2014/main" id="{72DFD8C8-657A-ED43-B5A2-1441C1E3EF62}"/>
                </a:ext>
              </a:extLst>
            </p:cNvPr>
            <p:cNvCxnSpPr>
              <a:cxnSpLocks/>
            </p:cNvCxnSpPr>
            <p:nvPr/>
          </p:nvCxnSpPr>
          <p:spPr>
            <a:xfrm>
              <a:off x="6412777" y="4479565"/>
              <a:ext cx="321978" cy="519820"/>
            </a:xfrm>
            <a:prstGeom prst="straightConnector1">
              <a:avLst/>
            </a:prstGeom>
            <a:ln w="38100">
              <a:solidFill>
                <a:schemeClr val="bg1">
                  <a:lumMod val="50000"/>
                  <a:alpha val="41000"/>
                </a:schemeClr>
              </a:solidFill>
              <a:prstDash val="solid"/>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28" name="Gerade Verbindung mit Pfeil 27">
              <a:extLst>
                <a:ext uri="{FF2B5EF4-FFF2-40B4-BE49-F238E27FC236}">
                  <a16:creationId xmlns:a16="http://schemas.microsoft.com/office/drawing/2014/main" id="{B549F684-48A3-5541-BA87-033FA6DDA88D}"/>
                </a:ext>
              </a:extLst>
            </p:cNvPr>
            <p:cNvCxnSpPr>
              <a:cxnSpLocks/>
            </p:cNvCxnSpPr>
            <p:nvPr/>
          </p:nvCxnSpPr>
          <p:spPr>
            <a:xfrm>
              <a:off x="8796841" y="4494476"/>
              <a:ext cx="1488877" cy="504909"/>
            </a:xfrm>
            <a:prstGeom prst="straightConnector1">
              <a:avLst/>
            </a:prstGeom>
            <a:ln w="38100">
              <a:solidFill>
                <a:schemeClr val="bg1">
                  <a:lumMod val="50000"/>
                  <a:alpha val="41000"/>
                </a:schemeClr>
              </a:solidFill>
              <a:prstDash val="solid"/>
              <a:headEnd type="none" w="med" len="med"/>
              <a:tailEnd type="arrow" w="med" len="med"/>
            </a:ln>
          </p:spPr>
          <p:style>
            <a:lnRef idx="3">
              <a:schemeClr val="accent3"/>
            </a:lnRef>
            <a:fillRef idx="0">
              <a:schemeClr val="accent3"/>
            </a:fillRef>
            <a:effectRef idx="2">
              <a:schemeClr val="accent3"/>
            </a:effectRef>
            <a:fontRef idx="minor">
              <a:schemeClr val="tx1"/>
            </a:fontRef>
          </p:style>
        </p:cxnSp>
        <p:cxnSp>
          <p:nvCxnSpPr>
            <p:cNvPr id="30" name="Gerade Verbindung mit Pfeil 29">
              <a:extLst>
                <a:ext uri="{FF2B5EF4-FFF2-40B4-BE49-F238E27FC236}">
                  <a16:creationId xmlns:a16="http://schemas.microsoft.com/office/drawing/2014/main" id="{8FEEEC27-15EF-044B-A445-8B5986581215}"/>
                </a:ext>
              </a:extLst>
            </p:cNvPr>
            <p:cNvCxnSpPr>
              <a:cxnSpLocks/>
            </p:cNvCxnSpPr>
            <p:nvPr/>
          </p:nvCxnSpPr>
          <p:spPr>
            <a:xfrm>
              <a:off x="8281989" y="4523301"/>
              <a:ext cx="456495" cy="476084"/>
            </a:xfrm>
            <a:prstGeom prst="straightConnector1">
              <a:avLst/>
            </a:prstGeom>
            <a:ln w="38100">
              <a:solidFill>
                <a:schemeClr val="bg1">
                  <a:lumMod val="50000"/>
                  <a:alpha val="41000"/>
                </a:schemeClr>
              </a:solidFill>
              <a:prstDash val="solid"/>
              <a:headEnd type="none" w="med" len="med"/>
              <a:tailEnd type="arrow" w="med" len="med"/>
            </a:ln>
          </p:spPr>
          <p:style>
            <a:lnRef idx="3">
              <a:schemeClr val="accent3"/>
            </a:lnRef>
            <a:fillRef idx="0">
              <a:schemeClr val="accent3"/>
            </a:fillRef>
            <a:effectRef idx="2">
              <a:schemeClr val="accent3"/>
            </a:effectRef>
            <a:fontRef idx="minor">
              <a:schemeClr val="tx1"/>
            </a:fontRef>
          </p:style>
        </p:cxnSp>
      </p:grpSp>
      <p:sp>
        <p:nvSpPr>
          <p:cNvPr id="74" name="Textfeld 73">
            <a:extLst>
              <a:ext uri="{FF2B5EF4-FFF2-40B4-BE49-F238E27FC236}">
                <a16:creationId xmlns:a16="http://schemas.microsoft.com/office/drawing/2014/main" id="{109975BA-0EC4-8748-98FB-4170C34035BA}"/>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Verschachtelte Komponenten</a:t>
            </a:r>
          </a:p>
        </p:txBody>
      </p:sp>
    </p:spTree>
    <p:extLst>
      <p:ext uri="{BB962C8B-B14F-4D97-AF65-F5344CB8AC3E}">
        <p14:creationId xmlns:p14="http://schemas.microsoft.com/office/powerpoint/2010/main" val="313599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Verschachtelte Komponenten</a:t>
            </a:r>
          </a:p>
        </p:txBody>
      </p:sp>
      <p:sp>
        <p:nvSpPr>
          <p:cNvPr id="8" name="Rechteck 7">
            <a:extLst>
              <a:ext uri="{FF2B5EF4-FFF2-40B4-BE49-F238E27FC236}">
                <a16:creationId xmlns:a16="http://schemas.microsoft.com/office/drawing/2014/main" id="{E97F6340-8376-E14A-B6BC-BBEE2B5918E8}"/>
              </a:ext>
            </a:extLst>
          </p:cNvPr>
          <p:cNvSpPr/>
          <p:nvPr/>
        </p:nvSpPr>
        <p:spPr>
          <a:xfrm>
            <a:off x="550863" y="1592263"/>
            <a:ext cx="6978596" cy="3785652"/>
          </a:xfrm>
          <a:prstGeom prst="rect">
            <a:avLst/>
          </a:prstGeom>
        </p:spPr>
        <p:txBody>
          <a:bodyPr wrap="square">
            <a:spAutoFit/>
          </a:bodyPr>
          <a:lstStyle/>
          <a:p>
            <a:r>
              <a:rPr lang="de-DE" sz="2400" dirty="0">
                <a:solidFill>
                  <a:srgbClr val="55B4D4"/>
                </a:solidFill>
                <a:latin typeface="Menlo" panose="020B0609030804020204" pitchFamily="49" charset="0"/>
              </a:rPr>
              <a:t>&lt;style&gt;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a:solidFill>
                  <a:srgbClr val="399EE6"/>
                </a:solidFill>
                <a:latin typeface="Menlo" panose="020B0609030804020204" pitchFamily="49" charset="0"/>
              </a:rPr>
              <a:t>p</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color</a:t>
            </a:r>
            <a:r>
              <a:rPr lang="de-DE" sz="2400" dirty="0">
                <a:solidFill>
                  <a:srgbClr val="6C7680"/>
                </a:solidFill>
                <a:latin typeface="Menlo" panose="020B0609030804020204" pitchFamily="49" charset="0"/>
              </a:rPr>
              <a:t>: </a:t>
            </a:r>
            <a:r>
              <a:rPr lang="de-DE" sz="2400" i="1" dirty="0" err="1">
                <a:solidFill>
                  <a:srgbClr val="ED9366"/>
                </a:solidFill>
                <a:latin typeface="Menlo" panose="020B0609030804020204" pitchFamily="49" charset="0"/>
              </a:rPr>
              <a:t>turquoise</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font-family</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"Courier New"</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font</a:t>
            </a:r>
            <a:r>
              <a:rPr lang="de-DE" sz="2400" dirty="0">
                <a:solidFill>
                  <a:srgbClr val="55B4D4"/>
                </a:solidFill>
                <a:latin typeface="Menlo" panose="020B0609030804020204" pitchFamily="49" charset="0"/>
              </a:rPr>
              <a:t>-size</a:t>
            </a:r>
            <a:r>
              <a:rPr lang="de-DE" sz="2400" dirty="0">
                <a:solidFill>
                  <a:srgbClr val="6C7680"/>
                </a:solidFill>
                <a:latin typeface="Menlo" panose="020B0609030804020204" pitchFamily="49" charset="0"/>
              </a:rPr>
              <a:t>: </a:t>
            </a:r>
            <a:r>
              <a:rPr lang="de-DE" sz="2400" dirty="0">
                <a:solidFill>
                  <a:srgbClr val="FF9940"/>
                </a:solidFill>
                <a:latin typeface="Menlo" panose="020B0609030804020204" pitchFamily="49" charset="0"/>
              </a:rPr>
              <a:t>1.5</a:t>
            </a:r>
            <a:r>
              <a:rPr lang="de-DE" sz="2400" dirty="0">
                <a:solidFill>
                  <a:srgbClr val="FA8D3E"/>
                </a:solidFill>
                <a:latin typeface="Menlo" panose="020B0609030804020204" pitchFamily="49" charset="0"/>
              </a:rPr>
              <a:t>em</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&lt;/style&gt;</a:t>
            </a:r>
            <a:endParaRPr lang="de-DE" sz="2400" dirty="0">
              <a:solidFill>
                <a:srgbClr val="6C7680"/>
              </a:solidFill>
              <a:latin typeface="Menlo" panose="020B0609030804020204" pitchFamily="49" charset="0"/>
            </a:endParaRPr>
          </a:p>
          <a:p>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Ich bin ein Paragraf</a:t>
            </a:r>
            <a:r>
              <a:rPr lang="de-DE" sz="2400" dirty="0">
                <a:solidFill>
                  <a:srgbClr val="55B4D4"/>
                </a:solidFill>
                <a:latin typeface="Menlo" panose="020B0609030804020204" pitchFamily="49" charset="0"/>
              </a:rPr>
              <a:t>&lt;/p&gt;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77949436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DE000E25-E648-D248-93D6-21C31F0BABEB}"/>
              </a:ext>
            </a:extLst>
          </p:cNvPr>
          <p:cNvSpPr/>
          <p:nvPr/>
        </p:nvSpPr>
        <p:spPr>
          <a:xfrm>
            <a:off x="550863" y="1592263"/>
            <a:ext cx="6096000" cy="400110"/>
          </a:xfrm>
          <a:prstGeom prst="rect">
            <a:avLst/>
          </a:prstGeom>
        </p:spPr>
        <p:txBody>
          <a:bodyPr>
            <a:spAutoFit/>
          </a:bodyPr>
          <a:lstStyle/>
          <a:p>
            <a:r>
              <a:rPr lang="de-DE" sz="2000" dirty="0">
                <a:solidFill>
                  <a:srgbClr val="55B4D4"/>
                </a:solidFill>
                <a:latin typeface="Menlo" panose="020B0609030804020204" pitchFamily="49" charset="0"/>
              </a:rPr>
              <a:t>&lt;p&gt;</a:t>
            </a:r>
            <a:r>
              <a:rPr lang="de-DE" sz="2000" dirty="0">
                <a:solidFill>
                  <a:srgbClr val="6C7680"/>
                </a:solidFill>
                <a:latin typeface="Menlo" panose="020B0609030804020204" pitchFamily="49" charset="0"/>
              </a:rPr>
              <a:t>Ich bin ein weiterer Paragraf</a:t>
            </a:r>
            <a:r>
              <a:rPr lang="de-DE" sz="2000" dirty="0">
                <a:solidFill>
                  <a:srgbClr val="55B4D4"/>
                </a:solidFill>
                <a:latin typeface="Menlo" panose="020B0609030804020204" pitchFamily="49" charset="0"/>
              </a:rPr>
              <a:t>&lt;/p&gt;</a:t>
            </a:r>
            <a:endParaRPr lang="de-DE" sz="2000" b="0" dirty="0">
              <a:solidFill>
                <a:srgbClr val="6C7680"/>
              </a:solidFill>
              <a:effectLst/>
              <a:latin typeface="Menlo" panose="020B0609030804020204" pitchFamily="49" charset="0"/>
            </a:endParaRPr>
          </a:p>
        </p:txBody>
      </p:sp>
      <p:sp>
        <p:nvSpPr>
          <p:cNvPr id="6" name="Textfeld 5">
            <a:extLst>
              <a:ext uri="{FF2B5EF4-FFF2-40B4-BE49-F238E27FC236}">
                <a16:creationId xmlns:a16="http://schemas.microsoft.com/office/drawing/2014/main" id="{E259B3FC-FD8F-3942-BF30-B49F6BA55621}"/>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Verschachtelte Komponenten</a:t>
            </a:r>
          </a:p>
        </p:txBody>
      </p:sp>
    </p:spTree>
    <p:extLst>
      <p:ext uri="{BB962C8B-B14F-4D97-AF65-F5344CB8AC3E}">
        <p14:creationId xmlns:p14="http://schemas.microsoft.com/office/powerpoint/2010/main" val="29909084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Verschachtelte Komponenten</a:t>
            </a:r>
          </a:p>
        </p:txBody>
      </p:sp>
      <p:sp>
        <p:nvSpPr>
          <p:cNvPr id="8" name="Rechteck 7">
            <a:extLst>
              <a:ext uri="{FF2B5EF4-FFF2-40B4-BE49-F238E27FC236}">
                <a16:creationId xmlns:a16="http://schemas.microsoft.com/office/drawing/2014/main" id="{E97F6340-8376-E14A-B6BC-BBEE2B5918E8}"/>
              </a:ext>
            </a:extLst>
          </p:cNvPr>
          <p:cNvSpPr/>
          <p:nvPr/>
        </p:nvSpPr>
        <p:spPr>
          <a:xfrm>
            <a:off x="550863" y="1592263"/>
            <a:ext cx="6978596" cy="3785652"/>
          </a:xfrm>
          <a:prstGeom prst="rect">
            <a:avLst/>
          </a:prstGeom>
        </p:spPr>
        <p:txBody>
          <a:bodyPr wrap="square">
            <a:spAutoFit/>
          </a:bodyPr>
          <a:lstStyle/>
          <a:p>
            <a:r>
              <a:rPr lang="de-DE" sz="2400" dirty="0">
                <a:solidFill>
                  <a:srgbClr val="55B4D4"/>
                </a:solidFill>
                <a:latin typeface="Menlo" panose="020B0609030804020204" pitchFamily="49" charset="0"/>
              </a:rPr>
              <a:t>&lt;style&gt;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a:solidFill>
                  <a:srgbClr val="399EE6"/>
                </a:solidFill>
                <a:latin typeface="Menlo" panose="020B0609030804020204" pitchFamily="49" charset="0"/>
              </a:rPr>
              <a:t>p</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color</a:t>
            </a:r>
            <a:r>
              <a:rPr lang="de-DE" sz="2400" dirty="0">
                <a:solidFill>
                  <a:srgbClr val="6C7680"/>
                </a:solidFill>
                <a:latin typeface="Menlo" panose="020B0609030804020204" pitchFamily="49" charset="0"/>
              </a:rPr>
              <a:t>: </a:t>
            </a:r>
            <a:r>
              <a:rPr lang="de-DE" sz="2400" i="1" dirty="0" err="1">
                <a:solidFill>
                  <a:srgbClr val="ED9366"/>
                </a:solidFill>
                <a:latin typeface="Menlo" panose="020B0609030804020204" pitchFamily="49" charset="0"/>
              </a:rPr>
              <a:t>turquoise</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font-family</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"Courier New"</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font</a:t>
            </a:r>
            <a:r>
              <a:rPr lang="de-DE" sz="2400" dirty="0">
                <a:solidFill>
                  <a:srgbClr val="55B4D4"/>
                </a:solidFill>
                <a:latin typeface="Menlo" panose="020B0609030804020204" pitchFamily="49" charset="0"/>
              </a:rPr>
              <a:t>-size</a:t>
            </a:r>
            <a:r>
              <a:rPr lang="de-DE" sz="2400" dirty="0">
                <a:solidFill>
                  <a:srgbClr val="6C7680"/>
                </a:solidFill>
                <a:latin typeface="Menlo" panose="020B0609030804020204" pitchFamily="49" charset="0"/>
              </a:rPr>
              <a:t>: </a:t>
            </a:r>
            <a:r>
              <a:rPr lang="de-DE" sz="2400" dirty="0">
                <a:solidFill>
                  <a:srgbClr val="FF9940"/>
                </a:solidFill>
                <a:latin typeface="Menlo" panose="020B0609030804020204" pitchFamily="49" charset="0"/>
              </a:rPr>
              <a:t>1.5</a:t>
            </a:r>
            <a:r>
              <a:rPr lang="de-DE" sz="2400" dirty="0">
                <a:solidFill>
                  <a:srgbClr val="FA8D3E"/>
                </a:solidFill>
                <a:latin typeface="Menlo" panose="020B0609030804020204" pitchFamily="49" charset="0"/>
              </a:rPr>
              <a:t>em</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&lt;/style&gt;</a:t>
            </a:r>
            <a:endParaRPr lang="de-DE" sz="2400" dirty="0">
              <a:solidFill>
                <a:srgbClr val="6C7680"/>
              </a:solidFill>
              <a:latin typeface="Menlo" panose="020B0609030804020204" pitchFamily="49" charset="0"/>
            </a:endParaRPr>
          </a:p>
          <a:p>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Ich bin ein Paragraf</a:t>
            </a:r>
            <a:r>
              <a:rPr lang="de-DE" sz="2400" dirty="0">
                <a:solidFill>
                  <a:srgbClr val="55B4D4"/>
                </a:solidFill>
                <a:latin typeface="Menlo" panose="020B0609030804020204" pitchFamily="49" charset="0"/>
              </a:rPr>
              <a:t>&lt;/p&gt;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9477905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pic>
        <p:nvPicPr>
          <p:cNvPr id="3" name="Grafik 2">
            <a:extLst>
              <a:ext uri="{FF2B5EF4-FFF2-40B4-BE49-F238E27FC236}">
                <a16:creationId xmlns:a16="http://schemas.microsoft.com/office/drawing/2014/main" id="{CD1A062A-0DB6-854D-83A5-A7F3A9ED2568}"/>
              </a:ext>
            </a:extLst>
          </p:cNvPr>
          <p:cNvPicPr>
            <a:picLocks noChangeAspect="1"/>
          </p:cNvPicPr>
          <p:nvPr/>
        </p:nvPicPr>
        <p:blipFill rotWithShape="1">
          <a:blip r:embed="rId3"/>
          <a:srcRect l="32005" t="1469" r="32239" b="26502"/>
          <a:stretch/>
        </p:blipFill>
        <p:spPr>
          <a:xfrm>
            <a:off x="3701162" y="2240370"/>
            <a:ext cx="2185376" cy="2377260"/>
          </a:xfrm>
          <a:prstGeom prst="rect">
            <a:avLst/>
          </a:prstGeom>
        </p:spPr>
      </p:pic>
      <p:pic>
        <p:nvPicPr>
          <p:cNvPr id="21" name="Grafik 20">
            <a:extLst>
              <a:ext uri="{FF2B5EF4-FFF2-40B4-BE49-F238E27FC236}">
                <a16:creationId xmlns:a16="http://schemas.microsoft.com/office/drawing/2014/main" id="{E2E51014-95E9-294E-A028-B7576EEE75FC}"/>
              </a:ext>
            </a:extLst>
          </p:cNvPr>
          <p:cNvPicPr>
            <a:picLocks noChangeAspect="1"/>
          </p:cNvPicPr>
          <p:nvPr/>
        </p:nvPicPr>
        <p:blipFill rotWithShape="1">
          <a:blip r:embed="rId4"/>
          <a:srcRect l="44884" t="1536" b="40630"/>
          <a:stretch/>
        </p:blipFill>
        <p:spPr>
          <a:xfrm>
            <a:off x="9442448" y="2748018"/>
            <a:ext cx="1780092" cy="1531089"/>
          </a:xfrm>
          <a:prstGeom prst="rect">
            <a:avLst/>
          </a:prstGeom>
        </p:spPr>
      </p:pic>
      <p:sp>
        <p:nvSpPr>
          <p:cNvPr id="24" name="Textfeld 23">
            <a:extLst>
              <a:ext uri="{FF2B5EF4-FFF2-40B4-BE49-F238E27FC236}">
                <a16:creationId xmlns:a16="http://schemas.microsoft.com/office/drawing/2014/main" id="{C8FF3733-008E-F54A-8EB6-9DD46149FCC5}"/>
              </a:ext>
            </a:extLst>
          </p:cNvPr>
          <p:cNvSpPr txBox="1"/>
          <p:nvPr/>
        </p:nvSpPr>
        <p:spPr>
          <a:xfrm>
            <a:off x="884772" y="1493457"/>
            <a:ext cx="2451236" cy="830997"/>
          </a:xfrm>
          <a:prstGeom prst="rect">
            <a:avLst/>
          </a:prstGeom>
          <a:noFill/>
        </p:spPr>
        <p:txBody>
          <a:bodyPr wrap="square" rtlCol="0">
            <a:spAutoFit/>
          </a:bodyPr>
          <a:lstStyle/>
          <a:p>
            <a:pPr algn="ctr"/>
            <a:r>
              <a:rPr lang="de-DE" sz="2400" b="1" dirty="0">
                <a:solidFill>
                  <a:schemeClr val="tx1">
                    <a:lumMod val="65000"/>
                    <a:lumOff val="35000"/>
                  </a:schemeClr>
                </a:solidFill>
                <a:cs typeface="Futura" panose="020B0602020204020303" pitchFamily="34" charset="-79"/>
              </a:rPr>
              <a:t>Anwendungs-code</a:t>
            </a:r>
          </a:p>
        </p:txBody>
      </p:sp>
      <p:pic>
        <p:nvPicPr>
          <p:cNvPr id="25" name="Grafik 24">
            <a:extLst>
              <a:ext uri="{FF2B5EF4-FFF2-40B4-BE49-F238E27FC236}">
                <a16:creationId xmlns:a16="http://schemas.microsoft.com/office/drawing/2014/main" id="{FE8F91B9-0187-7047-BDAA-876AA51A41C6}"/>
              </a:ext>
            </a:extLst>
          </p:cNvPr>
          <p:cNvPicPr>
            <a:picLocks noChangeAspect="1"/>
          </p:cNvPicPr>
          <p:nvPr/>
        </p:nvPicPr>
        <p:blipFill rotWithShape="1">
          <a:blip r:embed="rId4"/>
          <a:srcRect t="52381" r="66763"/>
          <a:stretch/>
        </p:blipFill>
        <p:spPr>
          <a:xfrm>
            <a:off x="6751879" y="2715735"/>
            <a:ext cx="1256379" cy="1475477"/>
          </a:xfrm>
          <a:prstGeom prst="rect">
            <a:avLst/>
          </a:prstGeom>
        </p:spPr>
      </p:pic>
      <p:sp>
        <p:nvSpPr>
          <p:cNvPr id="26" name="Textfeld 25">
            <a:extLst>
              <a:ext uri="{FF2B5EF4-FFF2-40B4-BE49-F238E27FC236}">
                <a16:creationId xmlns:a16="http://schemas.microsoft.com/office/drawing/2014/main" id="{FD95EF31-B9CA-6A48-84C6-2030CB357CCF}"/>
              </a:ext>
            </a:extLst>
          </p:cNvPr>
          <p:cNvSpPr txBox="1"/>
          <p:nvPr/>
        </p:nvSpPr>
        <p:spPr>
          <a:xfrm>
            <a:off x="6384345" y="1639586"/>
            <a:ext cx="1991446" cy="461665"/>
          </a:xfrm>
          <a:prstGeom prst="rect">
            <a:avLst/>
          </a:prstGeom>
          <a:noFill/>
        </p:spPr>
        <p:txBody>
          <a:bodyPr wrap="square" rtlCol="0">
            <a:spAutoFit/>
          </a:bodyPr>
          <a:lstStyle/>
          <a:p>
            <a:pPr algn="ctr"/>
            <a:r>
              <a:rPr lang="de-DE" sz="2400" b="1" dirty="0">
                <a:solidFill>
                  <a:schemeClr val="tx1">
                    <a:lumMod val="65000"/>
                    <a:lumOff val="35000"/>
                  </a:schemeClr>
                </a:solidFill>
                <a:cs typeface="Futura" panose="020B0602020204020303" pitchFamily="34" charset="-79"/>
              </a:rPr>
              <a:t>JS HTML CSS</a:t>
            </a:r>
            <a:endParaRPr lang="de-DE" sz="2400" b="1" dirty="0">
              <a:solidFill>
                <a:srgbClr val="232B35"/>
              </a:solidFill>
              <a:cs typeface="Futura" panose="020B0602020204020303" pitchFamily="34" charset="-79"/>
            </a:endParaRPr>
          </a:p>
        </p:txBody>
      </p:sp>
      <p:sp>
        <p:nvSpPr>
          <p:cNvPr id="27" name="Textfeld 26">
            <a:extLst>
              <a:ext uri="{FF2B5EF4-FFF2-40B4-BE49-F238E27FC236}">
                <a16:creationId xmlns:a16="http://schemas.microsoft.com/office/drawing/2014/main" id="{71BE1F98-EA1C-694C-869D-566F418681C1}"/>
              </a:ext>
            </a:extLst>
          </p:cNvPr>
          <p:cNvSpPr txBox="1"/>
          <p:nvPr/>
        </p:nvSpPr>
        <p:spPr>
          <a:xfrm>
            <a:off x="9515796" y="1639587"/>
            <a:ext cx="1633397" cy="461665"/>
          </a:xfrm>
          <a:prstGeom prst="rect">
            <a:avLst/>
          </a:prstGeom>
          <a:noFill/>
        </p:spPr>
        <p:txBody>
          <a:bodyPr wrap="square" rtlCol="0">
            <a:spAutoFit/>
          </a:bodyPr>
          <a:lstStyle/>
          <a:p>
            <a:pPr algn="ctr"/>
            <a:r>
              <a:rPr lang="de-DE" sz="2400" b="1" dirty="0">
                <a:solidFill>
                  <a:schemeClr val="tx1">
                    <a:lumMod val="65000"/>
                    <a:lumOff val="35000"/>
                  </a:schemeClr>
                </a:solidFill>
                <a:cs typeface="Futura" panose="020B0602020204020303" pitchFamily="34" charset="-79"/>
              </a:rPr>
              <a:t>BROWSER</a:t>
            </a:r>
            <a:endParaRPr lang="de-DE" sz="2400" b="1" dirty="0">
              <a:solidFill>
                <a:srgbClr val="232B35"/>
              </a:solidFill>
              <a:cs typeface="Futura" panose="020B0602020204020303" pitchFamily="34" charset="-79"/>
            </a:endParaRPr>
          </a:p>
        </p:txBody>
      </p:sp>
      <p:grpSp>
        <p:nvGrpSpPr>
          <p:cNvPr id="30" name="Gruppieren 29">
            <a:extLst>
              <a:ext uri="{FF2B5EF4-FFF2-40B4-BE49-F238E27FC236}">
                <a16:creationId xmlns:a16="http://schemas.microsoft.com/office/drawing/2014/main" id="{73CB7BA2-9052-314E-B247-E98D1CFC4DEA}"/>
              </a:ext>
            </a:extLst>
          </p:cNvPr>
          <p:cNvGrpSpPr/>
          <p:nvPr/>
        </p:nvGrpSpPr>
        <p:grpSpPr>
          <a:xfrm>
            <a:off x="1162469" y="2443326"/>
            <a:ext cx="1453896" cy="1671384"/>
            <a:chOff x="1682496" y="3531552"/>
            <a:chExt cx="1453896" cy="1671384"/>
          </a:xfrm>
        </p:grpSpPr>
        <p:sp>
          <p:nvSpPr>
            <p:cNvPr id="29" name="Abgerundetes Rechteck 28">
              <a:extLst>
                <a:ext uri="{FF2B5EF4-FFF2-40B4-BE49-F238E27FC236}">
                  <a16:creationId xmlns:a16="http://schemas.microsoft.com/office/drawing/2014/main" id="{EDEA57FB-1EF1-B744-A18C-0EB703CC97F9}"/>
                </a:ext>
              </a:extLst>
            </p:cNvPr>
            <p:cNvSpPr/>
            <p:nvPr/>
          </p:nvSpPr>
          <p:spPr>
            <a:xfrm>
              <a:off x="1682496" y="3531552"/>
              <a:ext cx="1453896" cy="16713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8" name="Grafik 27">
              <a:extLst>
                <a:ext uri="{FF2B5EF4-FFF2-40B4-BE49-F238E27FC236}">
                  <a16:creationId xmlns:a16="http://schemas.microsoft.com/office/drawing/2014/main" id="{C54B93BE-FA81-4C4F-8229-BE4DD1BFF879}"/>
                </a:ext>
              </a:extLst>
            </p:cNvPr>
            <p:cNvPicPr>
              <a:picLocks noChangeAspect="1"/>
            </p:cNvPicPr>
            <p:nvPr/>
          </p:nvPicPr>
          <p:blipFill rotWithShape="1">
            <a:blip r:embed="rId4"/>
            <a:srcRect t="52381" r="66763"/>
            <a:stretch/>
          </p:blipFill>
          <p:spPr>
            <a:xfrm>
              <a:off x="1780678" y="3626307"/>
              <a:ext cx="1256379" cy="1475477"/>
            </a:xfrm>
            <a:prstGeom prst="rect">
              <a:avLst/>
            </a:prstGeom>
          </p:spPr>
        </p:pic>
      </p:grpSp>
      <p:grpSp>
        <p:nvGrpSpPr>
          <p:cNvPr id="31" name="Gruppieren 30">
            <a:extLst>
              <a:ext uri="{FF2B5EF4-FFF2-40B4-BE49-F238E27FC236}">
                <a16:creationId xmlns:a16="http://schemas.microsoft.com/office/drawing/2014/main" id="{4AC850DA-3CAF-4842-AEE8-70965CC7ED00}"/>
              </a:ext>
            </a:extLst>
          </p:cNvPr>
          <p:cNvGrpSpPr/>
          <p:nvPr/>
        </p:nvGrpSpPr>
        <p:grpSpPr>
          <a:xfrm>
            <a:off x="1381925" y="2681070"/>
            <a:ext cx="1453896" cy="1671384"/>
            <a:chOff x="1682496" y="3531552"/>
            <a:chExt cx="1453896" cy="1671384"/>
          </a:xfrm>
        </p:grpSpPr>
        <p:sp>
          <p:nvSpPr>
            <p:cNvPr id="32" name="Abgerundetes Rechteck 31">
              <a:extLst>
                <a:ext uri="{FF2B5EF4-FFF2-40B4-BE49-F238E27FC236}">
                  <a16:creationId xmlns:a16="http://schemas.microsoft.com/office/drawing/2014/main" id="{85E107F2-569E-DC4E-9EFA-43CA5D68D326}"/>
                </a:ext>
              </a:extLst>
            </p:cNvPr>
            <p:cNvSpPr/>
            <p:nvPr/>
          </p:nvSpPr>
          <p:spPr>
            <a:xfrm>
              <a:off x="1682496" y="3531552"/>
              <a:ext cx="1453896" cy="16713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3" name="Grafik 32">
              <a:extLst>
                <a:ext uri="{FF2B5EF4-FFF2-40B4-BE49-F238E27FC236}">
                  <a16:creationId xmlns:a16="http://schemas.microsoft.com/office/drawing/2014/main" id="{75D89AAF-0D65-FF43-826C-F74873A456BD}"/>
                </a:ext>
              </a:extLst>
            </p:cNvPr>
            <p:cNvPicPr>
              <a:picLocks noChangeAspect="1"/>
            </p:cNvPicPr>
            <p:nvPr/>
          </p:nvPicPr>
          <p:blipFill rotWithShape="1">
            <a:blip r:embed="rId4"/>
            <a:srcRect t="52381" r="66763"/>
            <a:stretch/>
          </p:blipFill>
          <p:spPr>
            <a:xfrm>
              <a:off x="1780678" y="3626307"/>
              <a:ext cx="1256379" cy="1475477"/>
            </a:xfrm>
            <a:prstGeom prst="rect">
              <a:avLst/>
            </a:prstGeom>
          </p:spPr>
        </p:pic>
      </p:grpSp>
      <p:grpSp>
        <p:nvGrpSpPr>
          <p:cNvPr id="34" name="Gruppieren 33">
            <a:extLst>
              <a:ext uri="{FF2B5EF4-FFF2-40B4-BE49-F238E27FC236}">
                <a16:creationId xmlns:a16="http://schemas.microsoft.com/office/drawing/2014/main" id="{6112DE4D-3B9E-0A4B-BB76-08876C7CD822}"/>
              </a:ext>
            </a:extLst>
          </p:cNvPr>
          <p:cNvGrpSpPr/>
          <p:nvPr/>
        </p:nvGrpSpPr>
        <p:grpSpPr>
          <a:xfrm>
            <a:off x="1628813" y="2946246"/>
            <a:ext cx="1453896" cy="1671384"/>
            <a:chOff x="1682496" y="3531552"/>
            <a:chExt cx="1453896" cy="1671384"/>
          </a:xfrm>
        </p:grpSpPr>
        <p:sp>
          <p:nvSpPr>
            <p:cNvPr id="35" name="Abgerundetes Rechteck 34">
              <a:extLst>
                <a:ext uri="{FF2B5EF4-FFF2-40B4-BE49-F238E27FC236}">
                  <a16:creationId xmlns:a16="http://schemas.microsoft.com/office/drawing/2014/main" id="{0EB74FE6-BA10-4046-93CC-5648E1BB5EDB}"/>
                </a:ext>
              </a:extLst>
            </p:cNvPr>
            <p:cNvSpPr/>
            <p:nvPr/>
          </p:nvSpPr>
          <p:spPr>
            <a:xfrm>
              <a:off x="1682496" y="3531552"/>
              <a:ext cx="1453896" cy="1671384"/>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6" name="Grafik 35">
              <a:extLst>
                <a:ext uri="{FF2B5EF4-FFF2-40B4-BE49-F238E27FC236}">
                  <a16:creationId xmlns:a16="http://schemas.microsoft.com/office/drawing/2014/main" id="{02B81C80-C2FC-454B-8346-E09FE3A01AAC}"/>
                </a:ext>
              </a:extLst>
            </p:cNvPr>
            <p:cNvPicPr>
              <a:picLocks noChangeAspect="1"/>
            </p:cNvPicPr>
            <p:nvPr/>
          </p:nvPicPr>
          <p:blipFill rotWithShape="1">
            <a:blip r:embed="rId4"/>
            <a:srcRect t="52381" r="66763"/>
            <a:stretch/>
          </p:blipFill>
          <p:spPr>
            <a:xfrm>
              <a:off x="1780678" y="3626307"/>
              <a:ext cx="1256379" cy="1475477"/>
            </a:xfrm>
            <a:prstGeom prst="rect">
              <a:avLst/>
            </a:prstGeom>
          </p:spPr>
        </p:pic>
      </p:grpSp>
      <p:sp>
        <p:nvSpPr>
          <p:cNvPr id="37" name="Eingebuchteter Richtungspfeil 36">
            <a:extLst>
              <a:ext uri="{FF2B5EF4-FFF2-40B4-BE49-F238E27FC236}">
                <a16:creationId xmlns:a16="http://schemas.microsoft.com/office/drawing/2014/main" id="{4C6701D5-498A-A749-8094-573F8C2AEEF6}"/>
              </a:ext>
            </a:extLst>
          </p:cNvPr>
          <p:cNvSpPr/>
          <p:nvPr/>
        </p:nvSpPr>
        <p:spPr>
          <a:xfrm>
            <a:off x="3304965" y="3312394"/>
            <a:ext cx="391034" cy="402336"/>
          </a:xfrm>
          <a:prstGeom prst="chevron">
            <a:avLst/>
          </a:prstGeom>
          <a:solidFill>
            <a:schemeClr val="tx1">
              <a:lumMod val="65000"/>
              <a:lumOff val="3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solidFill>
                <a:schemeClr val="tx1"/>
              </a:solidFill>
            </a:endParaRPr>
          </a:p>
        </p:txBody>
      </p:sp>
      <p:sp>
        <p:nvSpPr>
          <p:cNvPr id="38" name="Eingebuchteter Richtungspfeil 37">
            <a:extLst>
              <a:ext uri="{FF2B5EF4-FFF2-40B4-BE49-F238E27FC236}">
                <a16:creationId xmlns:a16="http://schemas.microsoft.com/office/drawing/2014/main" id="{80F149AB-E9AE-AC47-9D02-B8F676DC1BC7}"/>
              </a:ext>
            </a:extLst>
          </p:cNvPr>
          <p:cNvSpPr/>
          <p:nvPr/>
        </p:nvSpPr>
        <p:spPr>
          <a:xfrm>
            <a:off x="5993301" y="3312394"/>
            <a:ext cx="391034" cy="402336"/>
          </a:xfrm>
          <a:prstGeom prst="chevron">
            <a:avLst/>
          </a:prstGeom>
          <a:solidFill>
            <a:schemeClr val="tx1">
              <a:lumMod val="65000"/>
              <a:lumOff val="3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solidFill>
                <a:schemeClr val="tx1"/>
              </a:solidFill>
            </a:endParaRPr>
          </a:p>
        </p:txBody>
      </p:sp>
      <p:sp>
        <p:nvSpPr>
          <p:cNvPr id="39" name="Eingebuchteter Richtungspfeil 38">
            <a:extLst>
              <a:ext uri="{FF2B5EF4-FFF2-40B4-BE49-F238E27FC236}">
                <a16:creationId xmlns:a16="http://schemas.microsoft.com/office/drawing/2014/main" id="{4709021A-0113-9049-AEA1-206910D41C17}"/>
              </a:ext>
            </a:extLst>
          </p:cNvPr>
          <p:cNvSpPr/>
          <p:nvPr/>
        </p:nvSpPr>
        <p:spPr>
          <a:xfrm>
            <a:off x="8544477" y="3312394"/>
            <a:ext cx="391034" cy="402336"/>
          </a:xfrm>
          <a:prstGeom prst="chevron">
            <a:avLst/>
          </a:prstGeom>
          <a:solidFill>
            <a:schemeClr val="tx1">
              <a:lumMod val="65000"/>
              <a:lumOff val="35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de-DE">
              <a:solidFill>
                <a:schemeClr val="tx1"/>
              </a:solidFill>
            </a:endParaRPr>
          </a:p>
        </p:txBody>
      </p:sp>
      <p:sp>
        <p:nvSpPr>
          <p:cNvPr id="40" name="Textfeld 39">
            <a:extLst>
              <a:ext uri="{FF2B5EF4-FFF2-40B4-BE49-F238E27FC236}">
                <a16:creationId xmlns:a16="http://schemas.microsoft.com/office/drawing/2014/main" id="{7826B453-4629-6547-941A-82865C670ED5}"/>
              </a:ext>
            </a:extLst>
          </p:cNvPr>
          <p:cNvSpPr txBox="1"/>
          <p:nvPr/>
        </p:nvSpPr>
        <p:spPr>
          <a:xfrm>
            <a:off x="3690638" y="1633252"/>
            <a:ext cx="2451236" cy="461665"/>
          </a:xfrm>
          <a:prstGeom prst="rect">
            <a:avLst/>
          </a:prstGeom>
          <a:noFill/>
        </p:spPr>
        <p:txBody>
          <a:bodyPr wrap="square" rtlCol="0">
            <a:spAutoFit/>
          </a:bodyPr>
          <a:lstStyle/>
          <a:p>
            <a:pPr algn="ctr"/>
            <a:r>
              <a:rPr lang="de-DE" sz="2400" b="1" dirty="0" err="1">
                <a:solidFill>
                  <a:schemeClr val="tx1">
                    <a:lumMod val="65000"/>
                    <a:lumOff val="35000"/>
                  </a:schemeClr>
                </a:solidFill>
                <a:cs typeface="Futura" panose="020B0602020204020303" pitchFamily="34" charset="-79"/>
              </a:rPr>
              <a:t>Buildprozess</a:t>
            </a:r>
            <a:endParaRPr lang="de-DE" sz="2400" b="1" dirty="0">
              <a:solidFill>
                <a:schemeClr val="tx1">
                  <a:lumMod val="65000"/>
                  <a:lumOff val="35000"/>
                </a:schemeClr>
              </a:solidFill>
              <a:cs typeface="Futura" panose="020B0602020204020303" pitchFamily="34" charset="-79"/>
            </a:endParaRPr>
          </a:p>
        </p:txBody>
      </p:sp>
    </p:spTree>
    <p:extLst>
      <p:ext uri="{BB962C8B-B14F-4D97-AF65-F5344CB8AC3E}">
        <p14:creationId xmlns:p14="http://schemas.microsoft.com/office/powerpoint/2010/main" val="29364448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Verschachtelte Komponenten</a:t>
            </a:r>
          </a:p>
        </p:txBody>
      </p:sp>
      <p:sp>
        <p:nvSpPr>
          <p:cNvPr id="4" name="Rechteck 3">
            <a:extLst>
              <a:ext uri="{FF2B5EF4-FFF2-40B4-BE49-F238E27FC236}">
                <a16:creationId xmlns:a16="http://schemas.microsoft.com/office/drawing/2014/main" id="{57BE59FF-F156-F847-BEF0-B6987EAD262E}"/>
              </a:ext>
            </a:extLst>
          </p:cNvPr>
          <p:cNvSpPr/>
          <p:nvPr/>
        </p:nvSpPr>
        <p:spPr>
          <a:xfrm>
            <a:off x="550863" y="1592263"/>
            <a:ext cx="7908897" cy="4154984"/>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Nested</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Nested.svelte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&lt;style&gt;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a:solidFill>
                  <a:srgbClr val="399EE6"/>
                </a:solidFill>
                <a:latin typeface="Menlo" panose="020B0609030804020204" pitchFamily="49" charset="0"/>
              </a:rPr>
              <a:t>p</a:t>
            </a:r>
            <a:r>
              <a:rPr lang="de-DE" sz="2400" dirty="0">
                <a:solidFill>
                  <a:srgbClr val="6C7680"/>
                </a:solidFill>
                <a:latin typeface="Menlo" panose="020B0609030804020204" pitchFamily="49" charset="0"/>
              </a:rPr>
              <a:t> { ... }</a:t>
            </a:r>
          </a:p>
          <a:p>
            <a:r>
              <a:rPr lang="de-DE" sz="2400" dirty="0">
                <a:solidFill>
                  <a:srgbClr val="55B4D4"/>
                </a:solidFill>
                <a:latin typeface="Menlo" panose="020B0609030804020204" pitchFamily="49" charset="0"/>
              </a:rPr>
              <a:t>&lt;/style&gt;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Ich bin ein Paragraf</a:t>
            </a:r>
            <a:r>
              <a:rPr lang="de-DE" sz="2400" dirty="0">
                <a:solidFill>
                  <a:srgbClr val="55B4D4"/>
                </a:solidFill>
                <a:latin typeface="Menlo" panose="020B0609030804020204" pitchFamily="49" charset="0"/>
              </a:rPr>
              <a:t>&lt;/p&gt;</a:t>
            </a:r>
            <a:endParaRPr lang="de-DE" sz="2400" dirty="0">
              <a:solidFill>
                <a:srgbClr val="6C7680"/>
              </a:solidFill>
              <a:latin typeface="Menlo" panose="020B0609030804020204" pitchFamily="49" charset="0"/>
            </a:endParaRPr>
          </a:p>
          <a:p>
            <a:endParaRPr lang="de-DE" sz="2400" dirty="0">
              <a:solidFill>
                <a:srgbClr val="55B4D4"/>
              </a:solidFill>
              <a:latin typeface="Menlo" panose="020B0609030804020204" pitchFamily="49" charset="0"/>
            </a:endParaRP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Nested</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0638840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ADB947EA-5291-BD4C-B702-0B8A7F292B11}"/>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Properties</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98744747-97D5-1346-B90E-8FCFF4CF3DC6}"/>
              </a:ext>
            </a:extLst>
          </p:cNvPr>
          <p:cNvSpPr txBox="1"/>
          <p:nvPr/>
        </p:nvSpPr>
        <p:spPr>
          <a:xfrm>
            <a:off x="2220554" y="3797095"/>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der Input einer Component </a:t>
            </a:r>
          </a:p>
        </p:txBody>
      </p:sp>
    </p:spTree>
    <p:extLst>
      <p:ext uri="{BB962C8B-B14F-4D97-AF65-F5344CB8AC3E}">
        <p14:creationId xmlns:p14="http://schemas.microsoft.com/office/powerpoint/2010/main" val="2617422350"/>
      </p:ext>
    </p:extLst>
  </p:cSld>
  <p:clrMapOvr>
    <a:masterClrMapping/>
  </p:clrMapOvr>
  <p:transition spd="med">
    <p:push dir="u"/>
  </p:transition>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Properties</a:t>
            </a:r>
          </a:p>
        </p:txBody>
      </p:sp>
      <p:sp>
        <p:nvSpPr>
          <p:cNvPr id="2" name="Rechteck 1">
            <a:extLst>
              <a:ext uri="{FF2B5EF4-FFF2-40B4-BE49-F238E27FC236}">
                <a16:creationId xmlns:a16="http://schemas.microsoft.com/office/drawing/2014/main" id="{F8ED0713-3A26-1D41-8FD5-631D5403E7B5}"/>
              </a:ext>
            </a:extLst>
          </p:cNvPr>
          <p:cNvSpPr/>
          <p:nvPr/>
        </p:nvSpPr>
        <p:spPr>
          <a:xfrm>
            <a:off x="550862" y="1592263"/>
            <a:ext cx="7742745" cy="1938992"/>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"Max"</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Ich bin </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&lt;/p&gt;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39698071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Properties</a:t>
            </a:r>
          </a:p>
        </p:txBody>
      </p:sp>
      <p:sp>
        <p:nvSpPr>
          <p:cNvPr id="4" name="Rechteck 3">
            <a:extLst>
              <a:ext uri="{FF2B5EF4-FFF2-40B4-BE49-F238E27FC236}">
                <a16:creationId xmlns:a16="http://schemas.microsoft.com/office/drawing/2014/main" id="{976B43DE-6CCA-7B42-B4E5-71D7A2367A53}"/>
              </a:ext>
            </a:extLst>
          </p:cNvPr>
          <p:cNvSpPr/>
          <p:nvPr/>
        </p:nvSpPr>
        <p:spPr>
          <a:xfrm>
            <a:off x="550863" y="1592263"/>
            <a:ext cx="6096000" cy="2308324"/>
          </a:xfrm>
          <a:prstGeom prst="rect">
            <a:avLst/>
          </a:prstGeom>
        </p:spPr>
        <p:txBody>
          <a:bodyPr>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export</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Ich bin </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&lt;/p&gt;</a:t>
            </a:r>
            <a:endParaRPr lang="de-DE" sz="2400" dirty="0">
              <a:solidFill>
                <a:srgbClr val="6C7680"/>
              </a:solidFill>
              <a:latin typeface="Menlo" panose="020B0609030804020204" pitchFamily="49" charset="0"/>
            </a:endParaRPr>
          </a:p>
          <a:p>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6598678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Properties</a:t>
            </a:r>
          </a:p>
        </p:txBody>
      </p:sp>
      <p:sp>
        <p:nvSpPr>
          <p:cNvPr id="4" name="Rechteck 3">
            <a:extLst>
              <a:ext uri="{FF2B5EF4-FFF2-40B4-BE49-F238E27FC236}">
                <a16:creationId xmlns:a16="http://schemas.microsoft.com/office/drawing/2014/main" id="{976B43DE-6CCA-7B42-B4E5-71D7A2367A53}"/>
              </a:ext>
            </a:extLst>
          </p:cNvPr>
          <p:cNvSpPr/>
          <p:nvPr/>
        </p:nvSpPr>
        <p:spPr>
          <a:xfrm>
            <a:off x="550863" y="1592263"/>
            <a:ext cx="6096000" cy="2308324"/>
          </a:xfrm>
          <a:prstGeom prst="rect">
            <a:avLst/>
          </a:prstGeom>
        </p:spPr>
        <p:txBody>
          <a:bodyPr>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export</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"Max"</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&lt;p&gt;</a:t>
            </a:r>
            <a:r>
              <a:rPr lang="de-DE" sz="2400" dirty="0">
                <a:solidFill>
                  <a:srgbClr val="6C7680"/>
                </a:solidFill>
                <a:latin typeface="Menlo" panose="020B0609030804020204" pitchFamily="49" charset="0"/>
              </a:rPr>
              <a:t>Ich bin </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&lt;/p&gt;</a:t>
            </a:r>
            <a:endParaRPr lang="de-DE" sz="2400" dirty="0">
              <a:solidFill>
                <a:srgbClr val="6C7680"/>
              </a:solidFill>
              <a:latin typeface="Menlo" panose="020B0609030804020204" pitchFamily="49" charset="0"/>
            </a:endParaRPr>
          </a:p>
          <a:p>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4424621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Properties</a:t>
            </a:r>
          </a:p>
        </p:txBody>
      </p:sp>
      <p:sp>
        <p:nvSpPr>
          <p:cNvPr id="3" name="Rechteck 2">
            <a:extLst>
              <a:ext uri="{FF2B5EF4-FFF2-40B4-BE49-F238E27FC236}">
                <a16:creationId xmlns:a16="http://schemas.microsoft.com/office/drawing/2014/main" id="{1BE7B577-F5A0-6B40-B160-4CD3E6E12BCD}"/>
              </a:ext>
            </a:extLst>
          </p:cNvPr>
          <p:cNvSpPr/>
          <p:nvPr/>
        </p:nvSpPr>
        <p:spPr>
          <a:xfrm>
            <a:off x="550862" y="1592263"/>
            <a:ext cx="9288081" cy="3046988"/>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Child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Child.svelte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childsName</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"Jessica"</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&lt;Child</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name</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childsName</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01704161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31F947C9-C04C-2E46-AAAE-E65F979C3434}"/>
              </a:ext>
            </a:extLst>
          </p:cNvPr>
          <p:cNvSpPr txBox="1"/>
          <p:nvPr/>
        </p:nvSpPr>
        <p:spPr>
          <a:xfrm>
            <a:off x="2220553" y="2158826"/>
            <a:ext cx="7750891" cy="2123658"/>
          </a:xfrm>
          <a:prstGeom prst="rect">
            <a:avLst/>
          </a:prstGeom>
          <a:noFill/>
        </p:spPr>
        <p:txBody>
          <a:bodyPr wrap="square" rtlCol="0">
            <a:spAutoFit/>
          </a:bodyPr>
          <a:lstStyle/>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Component </a:t>
            </a:r>
          </a:p>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Events</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B2043672-D10F-0B49-B5D5-FCF595EB3526}"/>
              </a:ext>
            </a:extLst>
          </p:cNvPr>
          <p:cNvSpPr txBox="1"/>
          <p:nvPr/>
        </p:nvSpPr>
        <p:spPr>
          <a:xfrm>
            <a:off x="2220552" y="4282484"/>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benutzerdefinierte Events</a:t>
            </a:r>
          </a:p>
        </p:txBody>
      </p:sp>
    </p:spTree>
    <p:extLst>
      <p:ext uri="{BB962C8B-B14F-4D97-AF65-F5344CB8AC3E}">
        <p14:creationId xmlns:p14="http://schemas.microsoft.com/office/powerpoint/2010/main" val="3785333379"/>
      </p:ext>
    </p:extLst>
  </p:cSld>
  <p:clrMapOvr>
    <a:masterClrMapping/>
  </p:clrMapOvr>
  <p:transition spd="med">
    <p:push dir="u"/>
  </p:transition>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Benutzerdefinierte Events</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Greeter.svelte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3" name="Rechteck 2">
            <a:extLst>
              <a:ext uri="{FF2B5EF4-FFF2-40B4-BE49-F238E27FC236}">
                <a16:creationId xmlns:a16="http://schemas.microsoft.com/office/drawing/2014/main" id="{D9306CEA-92AC-AA43-AEC2-A21C9C0D8EB4}"/>
              </a:ext>
            </a:extLst>
          </p:cNvPr>
          <p:cNvSpPr/>
          <p:nvPr/>
        </p:nvSpPr>
        <p:spPr>
          <a:xfrm>
            <a:off x="550863" y="1592263"/>
            <a:ext cx="10046156" cy="461665"/>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on:click</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greet</a:t>
            </a:r>
            <a:r>
              <a:rPr lang="de-DE" sz="2400" dirty="0">
                <a:solidFill>
                  <a:srgbClr val="55B4D4"/>
                </a:solidFill>
                <a:latin typeface="Menlo" panose="020B0609030804020204" pitchFamily="49" charset="0"/>
              </a:rPr>
              <a:t>}&gt;</a:t>
            </a:r>
            <a:r>
              <a:rPr lang="de-DE" sz="2400" dirty="0">
                <a:solidFill>
                  <a:srgbClr val="6C7680"/>
                </a:solidFill>
                <a:latin typeface="Menlo" panose="020B0609030804020204" pitchFamily="49" charset="0"/>
              </a:rPr>
              <a:t>Sag Hallo</a:t>
            </a: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82646155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Benutzerdefinierte Events</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Greeter.svelte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3" name="Rechteck 2">
            <a:extLst>
              <a:ext uri="{FF2B5EF4-FFF2-40B4-BE49-F238E27FC236}">
                <a16:creationId xmlns:a16="http://schemas.microsoft.com/office/drawing/2014/main" id="{D9306CEA-92AC-AA43-AEC2-A21C9C0D8EB4}"/>
              </a:ext>
            </a:extLst>
          </p:cNvPr>
          <p:cNvSpPr/>
          <p:nvPr/>
        </p:nvSpPr>
        <p:spPr>
          <a:xfrm>
            <a:off x="550863" y="1592263"/>
            <a:ext cx="10046156" cy="3046988"/>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p>
          <a:p>
            <a:r>
              <a:rPr lang="de-DE" sz="2400" dirty="0">
                <a:solidFill>
                  <a:srgbClr val="FA8D3E"/>
                </a:solidFill>
                <a:latin typeface="Menlo" panose="020B0609030804020204" pitchFamily="49" charset="0"/>
              </a:rPr>
              <a:t>  </a:t>
            </a:r>
            <a:r>
              <a:rPr lang="de-DE" sz="2400" dirty="0" err="1">
                <a:solidFill>
                  <a:srgbClr val="FA8D3E"/>
                </a:solidFill>
                <a:latin typeface="Menlo" panose="020B0609030804020204" pitchFamily="49" charset="0"/>
              </a:rPr>
              <a:t>export</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 	</a:t>
            </a:r>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function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greet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a:solidFill>
                  <a:schemeClr val="bg1">
                    <a:lumMod val="75000"/>
                  </a:schemeClr>
                </a:solidFill>
                <a:latin typeface="Menlo" panose="020B0609030804020204" pitchFamily="49" charset="0"/>
              </a:rPr>
              <a:t>// Event erzeugen</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on:click</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greet</a:t>
            </a:r>
            <a:r>
              <a:rPr lang="de-DE" sz="2400" dirty="0">
                <a:solidFill>
                  <a:srgbClr val="55B4D4"/>
                </a:solidFill>
                <a:latin typeface="Menlo" panose="020B0609030804020204" pitchFamily="49" charset="0"/>
              </a:rPr>
              <a:t>}&gt;</a:t>
            </a:r>
            <a:r>
              <a:rPr lang="de-DE" sz="2400" dirty="0">
                <a:solidFill>
                  <a:srgbClr val="6C7680"/>
                </a:solidFill>
                <a:latin typeface="Menlo" panose="020B0609030804020204" pitchFamily="49" charset="0"/>
              </a:rPr>
              <a:t>Sag Hallo</a:t>
            </a: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18023072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Benutzerdefinierte Events</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Greeter.svelte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3" name="Rechteck 2">
            <a:extLst>
              <a:ext uri="{FF2B5EF4-FFF2-40B4-BE49-F238E27FC236}">
                <a16:creationId xmlns:a16="http://schemas.microsoft.com/office/drawing/2014/main" id="{D9306CEA-92AC-AA43-AEC2-A21C9C0D8EB4}"/>
              </a:ext>
            </a:extLst>
          </p:cNvPr>
          <p:cNvSpPr/>
          <p:nvPr/>
        </p:nvSpPr>
        <p:spPr>
          <a:xfrm>
            <a:off x="550863" y="1592263"/>
            <a:ext cx="10046156" cy="4524315"/>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 </a:t>
            </a:r>
            <a:r>
              <a:rPr lang="de-DE" sz="2400" dirty="0" err="1">
                <a:solidFill>
                  <a:srgbClr val="6C7680"/>
                </a:solidFill>
                <a:latin typeface="Menlo" panose="020B0609030804020204" pitchFamily="49" charset="0"/>
              </a:rPr>
              <a:t>createEventDispatcher</a:t>
            </a:r>
            <a:r>
              <a:rPr lang="de-DE" sz="2400" dirty="0">
                <a:solidFill>
                  <a:srgbClr val="6C7680"/>
                </a:solidFill>
                <a:latin typeface="Menlo" panose="020B0609030804020204" pitchFamily="49" charset="0"/>
              </a:rPr>
              <a:t> }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const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dispatch</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createEventDispatcher</a:t>
            </a:r>
            <a:r>
              <a:rPr lang="de-DE" sz="2400" dirty="0">
                <a:solidFill>
                  <a:srgbClr val="6C7680"/>
                </a:solidFill>
                <a:latin typeface="Menlo" panose="020B0609030804020204" pitchFamily="49" charset="0"/>
              </a:rPr>
              <a:t>();	</a:t>
            </a:r>
          </a:p>
          <a:p>
            <a:r>
              <a:rPr lang="de-DE" sz="2400" dirty="0">
                <a:solidFill>
                  <a:srgbClr val="FA8D3E"/>
                </a:solidFill>
                <a:latin typeface="Menlo" panose="020B0609030804020204" pitchFamily="49" charset="0"/>
              </a:rPr>
              <a:t>  </a:t>
            </a:r>
          </a:p>
          <a:p>
            <a:r>
              <a:rPr lang="de-DE" sz="2400" dirty="0">
                <a:solidFill>
                  <a:srgbClr val="FA8D3E"/>
                </a:solidFill>
                <a:latin typeface="Menlo" panose="020B0609030804020204" pitchFamily="49" charset="0"/>
              </a:rPr>
              <a:t>  </a:t>
            </a:r>
            <a:r>
              <a:rPr lang="de-DE" sz="2400" dirty="0" err="1">
                <a:solidFill>
                  <a:srgbClr val="FA8D3E"/>
                </a:solidFill>
                <a:latin typeface="Menlo" panose="020B0609030804020204" pitchFamily="49" charset="0"/>
              </a:rPr>
              <a:t>export</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a:t>
            </a:r>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function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greet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a:solidFill>
                  <a:schemeClr val="bg1">
                    <a:lumMod val="75000"/>
                  </a:schemeClr>
                </a:solidFill>
                <a:latin typeface="Menlo" panose="020B0609030804020204" pitchFamily="49" charset="0"/>
              </a:rPr>
              <a:t> // Event erzeugen</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on:click</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greet</a:t>
            </a:r>
            <a:r>
              <a:rPr lang="de-DE" sz="2400" dirty="0">
                <a:solidFill>
                  <a:srgbClr val="55B4D4"/>
                </a:solidFill>
                <a:latin typeface="Menlo" panose="020B0609030804020204" pitchFamily="49" charset="0"/>
              </a:rPr>
              <a:t>}&gt;</a:t>
            </a:r>
            <a:r>
              <a:rPr lang="de-DE" sz="2400" dirty="0">
                <a:solidFill>
                  <a:srgbClr val="6C7680"/>
                </a:solidFill>
                <a:latin typeface="Menlo" panose="020B0609030804020204" pitchFamily="49" charset="0"/>
              </a:rPr>
              <a:t>Sag Hallo</a:t>
            </a: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779477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Textfeld 23">
            <a:extLst>
              <a:ext uri="{FF2B5EF4-FFF2-40B4-BE49-F238E27FC236}">
                <a16:creationId xmlns:a16="http://schemas.microsoft.com/office/drawing/2014/main" id="{C8FF3733-008E-F54A-8EB6-9DD46149FCC5}"/>
              </a:ext>
            </a:extLst>
          </p:cNvPr>
          <p:cNvSpPr txBox="1"/>
          <p:nvPr/>
        </p:nvSpPr>
        <p:spPr>
          <a:xfrm>
            <a:off x="550863" y="2830020"/>
            <a:ext cx="8873692" cy="1384995"/>
          </a:xfrm>
          <a:prstGeom prst="rect">
            <a:avLst/>
          </a:prstGeom>
          <a:noFill/>
        </p:spPr>
        <p:txBody>
          <a:bodyPr wrap="square" rtlCol="0">
            <a:spAutoFit/>
          </a:bodyPr>
          <a:lstStyle/>
          <a:p>
            <a:pPr marL="457200" indent="-457200">
              <a:buFont typeface="Arial" panose="020B0604020202020204" pitchFamily="34" charset="0"/>
              <a:buChar char="•"/>
            </a:pPr>
            <a:r>
              <a:rPr lang="de-DE" sz="2800" b="1" dirty="0">
                <a:solidFill>
                  <a:schemeClr val="tx1">
                    <a:lumMod val="65000"/>
                    <a:lumOff val="35000"/>
                  </a:schemeClr>
                </a:solidFill>
                <a:latin typeface="Futura" panose="020B0602020204020303" pitchFamily="34" charset="-79"/>
                <a:cs typeface="Futura" panose="020B0602020204020303" pitchFamily="34" charset="-79"/>
              </a:rPr>
              <a:t>kein</a:t>
            </a:r>
            <a:r>
              <a:rPr lang="de-DE" sz="2800" dirty="0">
                <a:solidFill>
                  <a:schemeClr val="tx1">
                    <a:lumMod val="65000"/>
                    <a:lumOff val="35000"/>
                  </a:schemeClr>
                </a:solidFill>
                <a:latin typeface="Futura" panose="020B0602020204020303" pitchFamily="34" charset="-79"/>
                <a:cs typeface="Futura" panose="020B0602020204020303" pitchFamily="34" charset="-79"/>
              </a:rPr>
              <a:t> virtueller DOM-Vergleich</a:t>
            </a:r>
          </a:p>
          <a:p>
            <a:pPr marL="457200" indent="-457200">
              <a:buFont typeface="Arial" panose="020B0604020202020204" pitchFamily="34" charset="0"/>
              <a:buChar char="•"/>
            </a:pPr>
            <a:r>
              <a:rPr lang="de-DE" sz="2800" dirty="0">
                <a:solidFill>
                  <a:schemeClr val="tx1">
                    <a:lumMod val="65000"/>
                    <a:lumOff val="35000"/>
                  </a:schemeClr>
                </a:solidFill>
                <a:latin typeface="Futura" panose="020B0602020204020303" pitchFamily="34" charset="-79"/>
                <a:cs typeface="Futura" panose="020B0602020204020303" pitchFamily="34" charset="-79"/>
              </a:rPr>
              <a:t>sehr </a:t>
            </a:r>
            <a:r>
              <a:rPr lang="de-DE" sz="2800" b="1" dirty="0">
                <a:solidFill>
                  <a:schemeClr val="tx1">
                    <a:lumMod val="65000"/>
                    <a:lumOff val="35000"/>
                  </a:schemeClr>
                </a:solidFill>
                <a:latin typeface="Futura" panose="020B0602020204020303" pitchFamily="34" charset="-79"/>
                <a:cs typeface="Futura" panose="020B0602020204020303" pitchFamily="34" charset="-79"/>
              </a:rPr>
              <a:t>effizient</a:t>
            </a:r>
            <a:r>
              <a:rPr lang="de-DE" sz="2800" dirty="0">
                <a:solidFill>
                  <a:schemeClr val="tx1">
                    <a:lumMod val="65000"/>
                    <a:lumOff val="35000"/>
                  </a:schemeClr>
                </a:solidFill>
                <a:latin typeface="Futura" panose="020B0602020204020303" pitchFamily="34" charset="-79"/>
                <a:cs typeface="Futura" panose="020B0602020204020303" pitchFamily="34" charset="-79"/>
              </a:rPr>
              <a:t> und </a:t>
            </a:r>
            <a:r>
              <a:rPr lang="de-DE" sz="2800" b="1" dirty="0">
                <a:solidFill>
                  <a:schemeClr val="tx1">
                    <a:lumMod val="65000"/>
                    <a:lumOff val="35000"/>
                  </a:schemeClr>
                </a:solidFill>
                <a:latin typeface="Futura" panose="020B0602020204020303" pitchFamily="34" charset="-79"/>
                <a:cs typeface="Futura" panose="020B0602020204020303" pitchFamily="34" charset="-79"/>
              </a:rPr>
              <a:t>sparsam</a:t>
            </a:r>
          </a:p>
          <a:p>
            <a:pPr marL="457200" indent="-457200">
              <a:buFont typeface="Arial" panose="020B0604020202020204" pitchFamily="34" charset="0"/>
              <a:buChar char="•"/>
            </a:pPr>
            <a:r>
              <a:rPr lang="de-DE" sz="2800" dirty="0">
                <a:solidFill>
                  <a:schemeClr val="tx1">
                    <a:lumMod val="65000"/>
                    <a:lumOff val="35000"/>
                  </a:schemeClr>
                </a:solidFill>
                <a:latin typeface="Futura" panose="020B0602020204020303" pitchFamily="34" charset="-79"/>
                <a:cs typeface="Futura" panose="020B0602020204020303" pitchFamily="34" charset="-79"/>
              </a:rPr>
              <a:t>unterstützt </a:t>
            </a:r>
            <a:r>
              <a:rPr lang="de-DE" sz="2800" b="1" dirty="0">
                <a:solidFill>
                  <a:schemeClr val="tx1">
                    <a:lumMod val="65000"/>
                    <a:lumOff val="35000"/>
                  </a:schemeClr>
                </a:solidFill>
                <a:latin typeface="Futura" panose="020B0602020204020303" pitchFamily="34" charset="-79"/>
                <a:cs typeface="Futura" panose="020B0602020204020303" pitchFamily="34" charset="-79"/>
              </a:rPr>
              <a:t>Barrierefreiheit</a:t>
            </a:r>
          </a:p>
        </p:txBody>
      </p:sp>
    </p:spTree>
    <p:extLst>
      <p:ext uri="{BB962C8B-B14F-4D97-AF65-F5344CB8AC3E}">
        <p14:creationId xmlns:p14="http://schemas.microsoft.com/office/powerpoint/2010/main" val="16055893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Benutzerdefinierte Events</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Greeter.svelte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3" name="Rechteck 2">
            <a:extLst>
              <a:ext uri="{FF2B5EF4-FFF2-40B4-BE49-F238E27FC236}">
                <a16:creationId xmlns:a16="http://schemas.microsoft.com/office/drawing/2014/main" id="{D9306CEA-92AC-AA43-AEC2-A21C9C0D8EB4}"/>
              </a:ext>
            </a:extLst>
          </p:cNvPr>
          <p:cNvSpPr/>
          <p:nvPr/>
        </p:nvSpPr>
        <p:spPr>
          <a:xfrm>
            <a:off x="550863" y="1592263"/>
            <a:ext cx="10046156" cy="4524315"/>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 </a:t>
            </a:r>
            <a:r>
              <a:rPr lang="de-DE" sz="2400" dirty="0" err="1">
                <a:solidFill>
                  <a:srgbClr val="6C7680"/>
                </a:solidFill>
                <a:latin typeface="Menlo" panose="020B0609030804020204" pitchFamily="49" charset="0"/>
              </a:rPr>
              <a:t>createEventDispatcher</a:t>
            </a:r>
            <a:r>
              <a:rPr lang="de-DE" sz="2400" dirty="0">
                <a:solidFill>
                  <a:srgbClr val="6C7680"/>
                </a:solidFill>
                <a:latin typeface="Menlo" panose="020B0609030804020204" pitchFamily="49" charset="0"/>
              </a:rPr>
              <a:t> }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const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dispatch</a:t>
            </a:r>
            <a:r>
              <a:rPr lang="de-DE" sz="2400" dirty="0">
                <a:solidFill>
                  <a:srgbClr val="6C7680"/>
                </a:solidFill>
                <a:latin typeface="Menlo" panose="020B0609030804020204" pitchFamily="49" charset="0"/>
              </a:rPr>
              <a:t> </a:t>
            </a:r>
            <a:r>
              <a:rPr lang="de-DE" sz="2400" dirty="0">
                <a:solidFill>
                  <a:srgbClr val="ED9366"/>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createEventDispatcher</a:t>
            </a:r>
            <a:r>
              <a:rPr lang="de-DE" sz="2400" dirty="0">
                <a:solidFill>
                  <a:srgbClr val="6C7680"/>
                </a:solidFill>
                <a:latin typeface="Menlo" panose="020B0609030804020204" pitchFamily="49" charset="0"/>
              </a:rPr>
              <a:t>();	</a:t>
            </a:r>
          </a:p>
          <a:p>
            <a:r>
              <a:rPr lang="de-DE" sz="2400" dirty="0">
                <a:solidFill>
                  <a:srgbClr val="FA8D3E"/>
                </a:solidFill>
                <a:latin typeface="Menlo" panose="020B0609030804020204" pitchFamily="49" charset="0"/>
              </a:rPr>
              <a:t>  </a:t>
            </a:r>
          </a:p>
          <a:p>
            <a:r>
              <a:rPr lang="de-DE" sz="2400" dirty="0">
                <a:solidFill>
                  <a:srgbClr val="FA8D3E"/>
                </a:solidFill>
                <a:latin typeface="Menlo" panose="020B0609030804020204" pitchFamily="49" charset="0"/>
              </a:rPr>
              <a:t>  </a:t>
            </a:r>
            <a:r>
              <a:rPr lang="de-DE" sz="2400" dirty="0" err="1">
                <a:solidFill>
                  <a:srgbClr val="FA8D3E"/>
                </a:solidFill>
                <a:latin typeface="Menlo" panose="020B0609030804020204" pitchFamily="49" charset="0"/>
              </a:rPr>
              <a:t>export</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let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name</a:t>
            </a:r>
            <a:r>
              <a:rPr lang="de-DE" sz="2400" dirty="0">
                <a:solidFill>
                  <a:srgbClr val="6C7680"/>
                </a:solidFill>
                <a:latin typeface="Menlo" panose="020B0609030804020204" pitchFamily="49" charset="0"/>
              </a:rPr>
              <a:t>;</a:t>
            </a:r>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function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greet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dispatch</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greet</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`Hallo ${</a:t>
            </a:r>
            <a:r>
              <a:rPr lang="de-DE" sz="2400" dirty="0" err="1">
                <a:solidFill>
                  <a:srgbClr val="6C7680"/>
                </a:solidFill>
                <a:latin typeface="Menlo" panose="020B0609030804020204" pitchFamily="49" charset="0"/>
              </a:rPr>
              <a:t>name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on:click</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greet</a:t>
            </a:r>
            <a:r>
              <a:rPr lang="de-DE" sz="2400" dirty="0">
                <a:solidFill>
                  <a:srgbClr val="55B4D4"/>
                </a:solidFill>
                <a:latin typeface="Menlo" panose="020B0609030804020204" pitchFamily="49" charset="0"/>
              </a:rPr>
              <a:t>}&gt;</a:t>
            </a:r>
            <a:r>
              <a:rPr lang="de-DE" sz="2400" dirty="0">
                <a:solidFill>
                  <a:srgbClr val="6C7680"/>
                </a:solidFill>
                <a:latin typeface="Menlo" panose="020B0609030804020204" pitchFamily="49" charset="0"/>
              </a:rPr>
              <a:t>Sag Hallo</a:t>
            </a: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6570740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Benutzerdefinierte Events</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App.svelte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2" name="Rechteck 1">
            <a:extLst>
              <a:ext uri="{FF2B5EF4-FFF2-40B4-BE49-F238E27FC236}">
                <a16:creationId xmlns:a16="http://schemas.microsoft.com/office/drawing/2014/main" id="{6D799CF3-11C6-6D47-A29E-09E56B8C501F}"/>
              </a:ext>
            </a:extLst>
          </p:cNvPr>
          <p:cNvSpPr/>
          <p:nvPr/>
        </p:nvSpPr>
        <p:spPr>
          <a:xfrm>
            <a:off x="550862" y="1592263"/>
            <a:ext cx="9532589" cy="1938992"/>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Greeter</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Greeter.svelte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Greeter</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name</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"Max"</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p:txBody>
      </p:sp>
    </p:spTree>
    <p:extLst>
      <p:ext uri="{BB962C8B-B14F-4D97-AF65-F5344CB8AC3E}">
        <p14:creationId xmlns:p14="http://schemas.microsoft.com/office/powerpoint/2010/main" val="93890896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Benutzerdefinierte Events</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App.svelte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2" name="Rechteck 1">
            <a:extLst>
              <a:ext uri="{FF2B5EF4-FFF2-40B4-BE49-F238E27FC236}">
                <a16:creationId xmlns:a16="http://schemas.microsoft.com/office/drawing/2014/main" id="{6D799CF3-11C6-6D47-A29E-09E56B8C501F}"/>
              </a:ext>
            </a:extLst>
          </p:cNvPr>
          <p:cNvSpPr/>
          <p:nvPr/>
        </p:nvSpPr>
        <p:spPr>
          <a:xfrm>
            <a:off x="550862" y="1592263"/>
            <a:ext cx="9532589" cy="1938992"/>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Greeter</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Greeter.svelte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Greeter</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name</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"Max"</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on:greet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showGreeting</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p:txBody>
      </p:sp>
    </p:spTree>
    <p:extLst>
      <p:ext uri="{BB962C8B-B14F-4D97-AF65-F5344CB8AC3E}">
        <p14:creationId xmlns:p14="http://schemas.microsoft.com/office/powerpoint/2010/main" val="424350461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Benutzerdefinierte Events</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App.svelte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2" name="Rechteck 1">
            <a:extLst>
              <a:ext uri="{FF2B5EF4-FFF2-40B4-BE49-F238E27FC236}">
                <a16:creationId xmlns:a16="http://schemas.microsoft.com/office/drawing/2014/main" id="{6D799CF3-11C6-6D47-A29E-09E56B8C501F}"/>
              </a:ext>
            </a:extLst>
          </p:cNvPr>
          <p:cNvSpPr/>
          <p:nvPr/>
        </p:nvSpPr>
        <p:spPr>
          <a:xfrm>
            <a:off x="550862" y="1592263"/>
            <a:ext cx="9532589" cy="3416320"/>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import</a:t>
            </a:r>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Greeter</a:t>
            </a: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from</a:t>
            </a:r>
            <a:r>
              <a:rPr lang="de-DE" sz="2400" dirty="0">
                <a:solidFill>
                  <a:srgbClr val="6C7680"/>
                </a:solidFill>
                <a:latin typeface="Menlo" panose="020B0609030804020204" pitchFamily="49" charset="0"/>
              </a:rPr>
              <a:t> </a:t>
            </a:r>
            <a:r>
              <a:rPr lang="de-DE" sz="2400" dirty="0">
                <a:solidFill>
                  <a:srgbClr val="86B300"/>
                </a:solidFill>
                <a:latin typeface="Menlo" panose="020B0609030804020204" pitchFamily="49" charset="0"/>
              </a:rPr>
              <a:t>"./</a:t>
            </a:r>
            <a:r>
              <a:rPr lang="de-DE" sz="2400" dirty="0" err="1">
                <a:solidFill>
                  <a:srgbClr val="86B300"/>
                </a:solidFill>
                <a:latin typeface="Menlo" panose="020B0609030804020204" pitchFamily="49" charset="0"/>
              </a:rPr>
              <a:t>Greeter.svelte</a:t>
            </a:r>
            <a:r>
              <a:rPr lang="de-DE" sz="2400" dirty="0">
                <a:solidFill>
                  <a:srgbClr val="86B300"/>
                </a:solidFill>
                <a:latin typeface="Menlo" panose="020B0609030804020204" pitchFamily="49" charset="0"/>
              </a:rPr>
              <a:t>"</a:t>
            </a:r>
            <a:r>
              <a:rPr lang="de-DE" sz="2400" dirty="0">
                <a:solidFill>
                  <a:srgbClr val="6C7680"/>
                </a:solidFill>
                <a:latin typeface="Menlo" panose="020B0609030804020204" pitchFamily="49" charset="0"/>
              </a:rPr>
              <a:t>;</a:t>
            </a:r>
          </a:p>
          <a:p>
            <a:br>
              <a:rPr lang="de-DE" sz="2400" dirty="0">
                <a:solidFill>
                  <a:srgbClr val="6C7680"/>
                </a:solidFill>
                <a:latin typeface="Menlo" panose="020B0609030804020204" pitchFamily="49" charset="0"/>
              </a:rPr>
            </a:br>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function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showGreeting</a:t>
            </a:r>
            <a:r>
              <a:rPr lang="de-DE" sz="2400" dirty="0">
                <a:solidFill>
                  <a:srgbClr val="6C7680"/>
                </a:solidFill>
                <a:latin typeface="Menlo" panose="020B0609030804020204" pitchFamily="49" charset="0"/>
              </a:rPr>
              <a:t>(</a:t>
            </a:r>
            <a:r>
              <a:rPr lang="de-DE" sz="2400" dirty="0" err="1">
                <a:solidFill>
                  <a:srgbClr val="A37ACC"/>
                </a:solidFill>
                <a:latin typeface="Menlo" panose="020B0609030804020204" pitchFamily="49" charset="0"/>
              </a:rPr>
              <a:t>event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a:solidFill>
                  <a:srgbClr val="F2AE49"/>
                </a:solidFill>
                <a:latin typeface="Menlo" panose="020B0609030804020204" pitchFamily="49" charset="0"/>
              </a:rPr>
              <a:t>alert</a:t>
            </a:r>
            <a:r>
              <a:rPr lang="de-DE" sz="2400" dirty="0">
                <a:solidFill>
                  <a:srgbClr val="6C7680"/>
                </a:solidFill>
                <a:latin typeface="Menlo" panose="020B0609030804020204" pitchFamily="49" charset="0"/>
              </a:rPr>
              <a:t>(</a:t>
            </a:r>
            <a:r>
              <a:rPr lang="de-DE" sz="2400" dirty="0" err="1">
                <a:solidFill>
                  <a:srgbClr val="6C7680"/>
                </a:solidFill>
                <a:latin typeface="Menlo" panose="020B0609030804020204" pitchFamily="49" charset="0"/>
              </a:rPr>
              <a:t>event</a:t>
            </a:r>
            <a:r>
              <a:rPr lang="de-DE" sz="2400" dirty="0" err="1">
                <a:solidFill>
                  <a:srgbClr val="ED9366"/>
                </a:solidFill>
                <a:latin typeface="Menlo" panose="020B0609030804020204" pitchFamily="49" charset="0"/>
              </a:rPr>
              <a:t>.</a:t>
            </a:r>
            <a:r>
              <a:rPr lang="de-DE" sz="2400" dirty="0" err="1">
                <a:solidFill>
                  <a:srgbClr val="6C7680"/>
                </a:solidFill>
                <a:latin typeface="Menlo" panose="020B0609030804020204" pitchFamily="49" charset="0"/>
              </a:rPr>
              <a:t>detail</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Greeter</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name</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"Max"</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on:greet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showGreeting</a:t>
            </a:r>
            <a:r>
              <a:rPr lang="de-DE" sz="2400" dirty="0">
                <a:solidFill>
                  <a:srgbClr val="55B4D4"/>
                </a:solidFill>
                <a:latin typeface="Menlo" panose="020B0609030804020204" pitchFamily="49" charset="0"/>
              </a:rPr>
              <a:t>}</a:t>
            </a:r>
            <a:r>
              <a:rPr lang="de-DE" sz="2400" dirty="0">
                <a:solidFill>
                  <a:srgbClr val="6C7680"/>
                </a:solidFill>
                <a:latin typeface="Menlo" panose="020B0609030804020204" pitchFamily="49" charset="0"/>
              </a:rPr>
              <a:t> </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p:txBody>
      </p:sp>
    </p:spTree>
    <p:extLst>
      <p:ext uri="{BB962C8B-B14F-4D97-AF65-F5344CB8AC3E}">
        <p14:creationId xmlns:p14="http://schemas.microsoft.com/office/powerpoint/2010/main" val="126261856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DA2C327-6667-A947-9240-4771CC122BB8}"/>
              </a:ext>
            </a:extLst>
          </p:cNvPr>
          <p:cNvSpPr txBox="1"/>
          <p:nvPr/>
        </p:nvSpPr>
        <p:spPr>
          <a:xfrm>
            <a:off x="2220554" y="2689099"/>
            <a:ext cx="7750891" cy="2123658"/>
          </a:xfrm>
          <a:prstGeom prst="rect">
            <a:avLst/>
          </a:prstGeom>
          <a:noFill/>
        </p:spPr>
        <p:txBody>
          <a:bodyPr wrap="square" rtlCol="0">
            <a:spAutoFit/>
          </a:bodyPr>
          <a:lstStyle/>
          <a:p>
            <a:pPr algn="ctr"/>
            <a:r>
              <a:rPr lang="de-DE" sz="6600" b="1" dirty="0" err="1">
                <a:solidFill>
                  <a:schemeClr val="tx1">
                    <a:lumMod val="65000"/>
                    <a:lumOff val="35000"/>
                  </a:schemeClr>
                </a:solidFill>
                <a:latin typeface="Futura" panose="020B0602020204020303" pitchFamily="34" charset="-79"/>
                <a:cs typeface="Futura" panose="020B0602020204020303" pitchFamily="34" charset="-79"/>
              </a:rPr>
              <a:t>each</a:t>
            </a:r>
            <a:r>
              <a:rPr lang="de-DE" sz="6600" b="1" dirty="0">
                <a:solidFill>
                  <a:schemeClr val="tx1">
                    <a:lumMod val="65000"/>
                    <a:lumOff val="35000"/>
                  </a:schemeClr>
                </a:solidFill>
                <a:latin typeface="Futura" panose="020B0602020204020303" pitchFamily="34" charset="-79"/>
                <a:cs typeface="Futura" panose="020B0602020204020303" pitchFamily="34" charset="-79"/>
              </a:rPr>
              <a:t> &amp; </a:t>
            </a:r>
            <a:r>
              <a:rPr lang="de-DE" sz="6600" b="1" dirty="0" err="1">
                <a:solidFill>
                  <a:schemeClr val="tx1">
                    <a:lumMod val="65000"/>
                    <a:lumOff val="35000"/>
                  </a:schemeClr>
                </a:solidFill>
                <a:latin typeface="Futura" panose="020B0602020204020303" pitchFamily="34" charset="-79"/>
                <a:cs typeface="Futura" panose="020B0602020204020303" pitchFamily="34" charset="-79"/>
              </a:rPr>
              <a:t>keys</a:t>
            </a:r>
            <a:endParaRPr lang="de-DE" sz="6600" b="1" dirty="0">
              <a:solidFill>
                <a:schemeClr val="tx1">
                  <a:lumMod val="65000"/>
                  <a:lumOff val="35000"/>
                </a:schemeClr>
              </a:solidFill>
              <a:latin typeface="Futura" panose="020B0602020204020303" pitchFamily="34" charset="-79"/>
              <a:cs typeface="Futura" panose="020B0602020204020303" pitchFamily="34" charset="-79"/>
            </a:endParaRPr>
          </a:p>
          <a:p>
            <a:pPr algn="ct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DF72CA71-6170-9E46-970B-43AA188F3FB0}"/>
              </a:ext>
            </a:extLst>
          </p:cNvPr>
          <p:cNvSpPr txBox="1"/>
          <p:nvPr/>
        </p:nvSpPr>
        <p:spPr>
          <a:xfrm>
            <a:off x="2220554" y="3797095"/>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eindeutige Schlüssel für Listenelemente</a:t>
            </a:r>
          </a:p>
        </p:txBody>
      </p:sp>
    </p:spTree>
    <p:extLst>
      <p:ext uri="{BB962C8B-B14F-4D97-AF65-F5344CB8AC3E}">
        <p14:creationId xmlns:p14="http://schemas.microsoft.com/office/powerpoint/2010/main" val="3700320272"/>
      </p:ext>
    </p:extLst>
  </p:cSld>
  <p:clrMapOvr>
    <a:masterClrMapping/>
  </p:clrMapOvr>
  <p:transition spd="med">
    <p:push dir="u"/>
  </p:transition>
</p:sld>
</file>

<file path=ppt/slides/slide7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Each</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a:t>
            </a:r>
          </a:p>
        </p:txBody>
      </p:sp>
      <p:sp>
        <p:nvSpPr>
          <p:cNvPr id="2" name="Rechteck 1">
            <a:extLst>
              <a:ext uri="{FF2B5EF4-FFF2-40B4-BE49-F238E27FC236}">
                <a16:creationId xmlns:a16="http://schemas.microsoft.com/office/drawing/2014/main" id="{98CF43A8-7879-5D4A-B03B-D668547A9B19}"/>
              </a:ext>
            </a:extLst>
          </p:cNvPr>
          <p:cNvSpPr/>
          <p:nvPr/>
        </p:nvSpPr>
        <p:spPr>
          <a:xfrm>
            <a:off x="550862" y="1592263"/>
            <a:ext cx="10650537" cy="4401205"/>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frameworks</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"Angular"</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2</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t>
            </a:r>
            <a:r>
              <a:rPr lang="de-DE" sz="2000" dirty="0" err="1">
                <a:solidFill>
                  <a:srgbClr val="86B300"/>
                </a:solidFill>
                <a:latin typeface="Menlo" panose="020B0609030804020204" pitchFamily="49" charset="0"/>
              </a:rPr>
              <a:t>React</a:t>
            </a:r>
            <a:r>
              <a:rPr lang="de-DE" sz="2000" dirty="0">
                <a:solidFill>
                  <a:srgbClr val="86B300"/>
                </a:solidFill>
                <a:latin typeface="Menlo" panose="020B0609030804020204" pitchFamily="49" charset="0"/>
              </a:rPr>
              <a: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3</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t>
            </a:r>
            <a:r>
              <a:rPr lang="de-DE" sz="2000" dirty="0" err="1">
                <a:solidFill>
                  <a:srgbClr val="86B300"/>
                </a:solidFill>
                <a:latin typeface="Menlo" panose="020B0609030804020204" pitchFamily="49" charset="0"/>
              </a:rPr>
              <a:t>Vue</a:t>
            </a:r>
            <a:r>
              <a:rPr lang="de-DE" sz="2000" dirty="0">
                <a:solidFill>
                  <a:srgbClr val="86B300"/>
                </a:solidFill>
                <a:latin typeface="Menlo" panose="020B0609030804020204" pitchFamily="49" charset="0"/>
              </a:rPr>
              <a: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4</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"Svelte"</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ul</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each</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frameworks</a:t>
            </a: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as</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&lt;li&gt;{</a:t>
            </a:r>
            <a:r>
              <a:rPr lang="de-DE" sz="2000" dirty="0" err="1">
                <a:solidFill>
                  <a:srgbClr val="6C7680"/>
                </a:solidFill>
                <a:latin typeface="Menlo" panose="020B0609030804020204" pitchFamily="49" charset="0"/>
              </a:rPr>
              <a:t>framework</a:t>
            </a:r>
            <a:r>
              <a:rPr lang="de-DE" sz="2000" dirty="0" err="1">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name</a:t>
            </a:r>
            <a:r>
              <a:rPr lang="de-DE" sz="2000" dirty="0">
                <a:solidFill>
                  <a:srgbClr val="55B4D4"/>
                </a:solidFill>
                <a:latin typeface="Menlo" panose="020B0609030804020204" pitchFamily="49" charset="0"/>
              </a:rPr>
              <a:t>}&lt;/li&gt;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each</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ul</a:t>
            </a:r>
            <a:r>
              <a:rPr lang="de-DE" sz="2000" dirty="0">
                <a:solidFill>
                  <a:srgbClr val="55B4D4"/>
                </a:solidFill>
                <a:latin typeface="Menlo" panose="020B0609030804020204" pitchFamily="49" charset="0"/>
              </a:rPr>
              <a:t>&gt;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0751962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369332"/>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Each</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a:t>
            </a:r>
          </a:p>
        </p:txBody>
      </p:sp>
      <p:sp>
        <p:nvSpPr>
          <p:cNvPr id="2" name="Rechteck 1">
            <a:extLst>
              <a:ext uri="{FF2B5EF4-FFF2-40B4-BE49-F238E27FC236}">
                <a16:creationId xmlns:a16="http://schemas.microsoft.com/office/drawing/2014/main" id="{98CF43A8-7879-5D4A-B03B-D668547A9B19}"/>
              </a:ext>
            </a:extLst>
          </p:cNvPr>
          <p:cNvSpPr/>
          <p:nvPr/>
        </p:nvSpPr>
        <p:spPr>
          <a:xfrm>
            <a:off x="550862" y="1592263"/>
            <a:ext cx="10650537" cy="4401205"/>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frameworks</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"Angular"</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2</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t>
            </a:r>
            <a:r>
              <a:rPr lang="de-DE" sz="2000" dirty="0" err="1">
                <a:solidFill>
                  <a:srgbClr val="86B300"/>
                </a:solidFill>
                <a:latin typeface="Menlo" panose="020B0609030804020204" pitchFamily="49" charset="0"/>
              </a:rPr>
              <a:t>React</a:t>
            </a:r>
            <a:r>
              <a:rPr lang="de-DE" sz="2000" dirty="0">
                <a:solidFill>
                  <a:srgbClr val="86B300"/>
                </a:solidFill>
                <a:latin typeface="Menlo" panose="020B0609030804020204" pitchFamily="49" charset="0"/>
              </a:rPr>
              <a: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3</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t>
            </a:r>
            <a:r>
              <a:rPr lang="de-DE" sz="2000" dirty="0" err="1">
                <a:solidFill>
                  <a:srgbClr val="86B300"/>
                </a:solidFill>
                <a:latin typeface="Menlo" panose="020B0609030804020204" pitchFamily="49" charset="0"/>
              </a:rPr>
              <a:t>Vue</a:t>
            </a:r>
            <a:r>
              <a:rPr lang="de-DE" sz="2000" dirty="0">
                <a:solidFill>
                  <a:srgbClr val="86B300"/>
                </a:solidFill>
                <a:latin typeface="Menlo" panose="020B0609030804020204" pitchFamily="49" charset="0"/>
              </a:rPr>
              <a: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4</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"Svelte"</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ul</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each</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frameworks</a:t>
            </a: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as</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a:t>
            </a:r>
            <a:r>
              <a:rPr lang="de-DE" sz="2000" dirty="0">
                <a:solidFill>
                  <a:srgbClr val="6C7680"/>
                </a:solidFill>
                <a:latin typeface="Menlo" panose="020B0609030804020204" pitchFamily="49" charset="0"/>
              </a:rPr>
              <a:t>, i</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&lt;li&gt;</a:t>
            </a:r>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i</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framework</a:t>
            </a:r>
            <a:r>
              <a:rPr lang="de-DE" sz="2000" dirty="0" err="1">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name</a:t>
            </a:r>
            <a:r>
              <a:rPr lang="de-DE" sz="2000" dirty="0">
                <a:solidFill>
                  <a:srgbClr val="55B4D4"/>
                </a:solidFill>
                <a:latin typeface="Menlo" panose="020B0609030804020204" pitchFamily="49" charset="0"/>
              </a:rPr>
              <a:t>}&lt;/li&gt;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each</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ul</a:t>
            </a:r>
            <a:r>
              <a:rPr lang="de-DE" sz="2000" dirty="0">
                <a:solidFill>
                  <a:srgbClr val="55B4D4"/>
                </a:solidFill>
                <a:latin typeface="Menlo" panose="020B0609030804020204" pitchFamily="49" charset="0"/>
              </a:rPr>
              <a:t>&gt;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0917958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646331"/>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Each</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 Schlüssel </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Framework.svelte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5" name="Rechteck 4">
            <a:extLst>
              <a:ext uri="{FF2B5EF4-FFF2-40B4-BE49-F238E27FC236}">
                <a16:creationId xmlns:a16="http://schemas.microsoft.com/office/drawing/2014/main" id="{8A7743A8-C275-904D-9E44-8D1CEACBD44A}"/>
              </a:ext>
            </a:extLst>
          </p:cNvPr>
          <p:cNvSpPr/>
          <p:nvPr/>
        </p:nvSpPr>
        <p:spPr>
          <a:xfrm>
            <a:off x="550863" y="1592263"/>
            <a:ext cx="6096000" cy="2246769"/>
          </a:xfrm>
          <a:prstGeom prst="rect">
            <a:avLst/>
          </a:prstGeom>
        </p:spPr>
        <p:txBody>
          <a:bodyPr>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export</a:t>
            </a: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export</a:t>
            </a: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state</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t>
            </a:r>
            <a:r>
              <a:rPr lang="de-DE" sz="2000" dirty="0" err="1">
                <a:solidFill>
                  <a:srgbClr val="86B300"/>
                </a:solidFill>
                <a:latin typeface="Menlo" panose="020B0609030804020204" pitchFamily="49" charset="0"/>
              </a:rPr>
              <a:t>state</a:t>
            </a:r>
            <a:r>
              <a:rPr lang="de-DE" sz="2000" dirty="0">
                <a:solidFill>
                  <a:srgbClr val="86B30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86B300"/>
                </a:solidFill>
                <a:latin typeface="Menlo" panose="020B0609030804020204" pitchFamily="49" charset="0"/>
              </a:rPr>
              <a:t>}, ${</a:t>
            </a:r>
            <a:r>
              <a:rPr lang="de-DE" sz="2000" dirty="0" err="1">
                <a:solidFill>
                  <a:srgbClr val="6C7680"/>
                </a:solidFill>
                <a:latin typeface="Menlo" panose="020B0609030804020204" pitchFamily="49" charset="0"/>
              </a:rPr>
              <a:t>id</a:t>
            </a:r>
            <a:r>
              <a:rPr lang="de-DE" sz="2000" dirty="0">
                <a:solidFill>
                  <a:srgbClr val="86B300"/>
                </a:solidFill>
                <a:latin typeface="Menlo" panose="020B0609030804020204" pitchFamily="49" charset="0"/>
              </a:rPr>
              <a:t>}`</a:t>
            </a:r>
            <a:r>
              <a:rPr lang="de-DE" sz="2000" dirty="0">
                <a:solidFill>
                  <a:srgbClr val="6C7680"/>
                </a:solidFill>
                <a:latin typeface="Menlo" panose="020B0609030804020204" pitchFamily="49" charset="0"/>
              </a:rPr>
              <a:t>;</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&lt;p&gt;{</a:t>
            </a:r>
            <a:r>
              <a:rPr lang="de-DE" sz="2000" dirty="0" err="1">
                <a:solidFill>
                  <a:srgbClr val="6C7680"/>
                </a:solidFill>
                <a:latin typeface="Menlo" panose="020B0609030804020204" pitchFamily="49" charset="0"/>
              </a:rPr>
              <a:t>name</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id</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 </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state</a:t>
            </a:r>
            <a:r>
              <a:rPr lang="de-DE" sz="2000" dirty="0">
                <a:solidFill>
                  <a:srgbClr val="55B4D4"/>
                </a:solidFill>
                <a:latin typeface="Menlo" panose="020B0609030804020204" pitchFamily="49" charset="0"/>
              </a:rPr>
              <a:t>}&lt;/p&gt;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50644005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77E418DA-4A19-9949-98A7-F89EC69D7870}"/>
              </a:ext>
            </a:extLst>
          </p:cNvPr>
          <p:cNvSpPr/>
          <p:nvPr/>
        </p:nvSpPr>
        <p:spPr>
          <a:xfrm>
            <a:off x="550863" y="1592263"/>
            <a:ext cx="10576560" cy="4401205"/>
          </a:xfrm>
          <a:prstGeom prst="rect">
            <a:avLst/>
          </a:prstGeom>
        </p:spPr>
        <p:txBody>
          <a:bodyPr wrap="square">
            <a:spAutoFit/>
          </a:bodyPr>
          <a:lstStyle/>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import</a:t>
            </a:r>
            <a:r>
              <a:rPr lang="de-DE" sz="2000" dirty="0">
                <a:solidFill>
                  <a:srgbClr val="6C7680"/>
                </a:solidFill>
                <a:latin typeface="Menlo" panose="020B0609030804020204" pitchFamily="49" charset="0"/>
              </a:rPr>
              <a:t> Framework </a:t>
            </a:r>
            <a:r>
              <a:rPr lang="de-DE" sz="2000" dirty="0" err="1">
                <a:solidFill>
                  <a:srgbClr val="FA8D3E"/>
                </a:solidFill>
                <a:latin typeface="Menlo" panose="020B0609030804020204" pitchFamily="49" charset="0"/>
              </a:rPr>
              <a:t>from</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t>
            </a:r>
            <a:r>
              <a:rPr lang="de-DE" sz="2000" dirty="0" err="1">
                <a:solidFill>
                  <a:srgbClr val="86B300"/>
                </a:solidFill>
                <a:latin typeface="Menlo" panose="020B0609030804020204" pitchFamily="49" charset="0"/>
              </a:rPr>
              <a:t>Framework.svelte</a:t>
            </a:r>
            <a:r>
              <a:rPr lang="de-DE" sz="2000" dirty="0">
                <a:solidFill>
                  <a:srgbClr val="86B300"/>
                </a:solidFill>
                <a:latin typeface="Menlo" panose="020B0609030804020204" pitchFamily="49" charset="0"/>
              </a:rPr>
              <a:t>"</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let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frameworks</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"Angular"</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2</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t>
            </a:r>
            <a:r>
              <a:rPr lang="de-DE" sz="2000" dirty="0" err="1">
                <a:solidFill>
                  <a:srgbClr val="86B300"/>
                </a:solidFill>
                <a:latin typeface="Menlo" panose="020B0609030804020204" pitchFamily="49" charset="0"/>
              </a:rPr>
              <a:t>React</a:t>
            </a:r>
            <a:r>
              <a:rPr lang="de-DE" sz="2000" dirty="0">
                <a:solidFill>
                  <a:srgbClr val="86B300"/>
                </a:solidFill>
                <a:latin typeface="Menlo" panose="020B0609030804020204" pitchFamily="49" charset="0"/>
              </a:rPr>
              <a: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3</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a:t>
            </a:r>
            <a:r>
              <a:rPr lang="de-DE" sz="2000" dirty="0" err="1">
                <a:solidFill>
                  <a:srgbClr val="86B300"/>
                </a:solidFill>
                <a:latin typeface="Menlo" panose="020B0609030804020204" pitchFamily="49" charset="0"/>
              </a:rPr>
              <a:t>Vue</a:t>
            </a:r>
            <a:r>
              <a:rPr lang="de-DE" sz="2000" dirty="0">
                <a:solidFill>
                  <a:srgbClr val="86B300"/>
                </a:solidFill>
                <a:latin typeface="Menlo" panose="020B0609030804020204" pitchFamily="49" charset="0"/>
              </a:rPr>
              <a: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 </a:t>
            </a:r>
            <a:r>
              <a:rPr lang="de-DE" sz="2000" dirty="0" err="1">
                <a:solidFill>
                  <a:srgbClr val="6C7680"/>
                </a:solidFill>
                <a:latin typeface="Menlo" panose="020B0609030804020204" pitchFamily="49" charset="0"/>
              </a:rPr>
              <a:t>id</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4</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name</a:t>
            </a:r>
            <a:r>
              <a:rPr lang="de-DE" sz="2000" dirty="0">
                <a:solidFill>
                  <a:srgbClr val="6C7680"/>
                </a:solidFill>
                <a:latin typeface="Menlo" panose="020B0609030804020204" pitchFamily="49" charset="0"/>
              </a:rPr>
              <a:t>: </a:t>
            </a:r>
            <a:r>
              <a:rPr lang="de-DE" sz="2000" dirty="0">
                <a:solidFill>
                  <a:srgbClr val="86B300"/>
                </a:solidFill>
                <a:latin typeface="Menlo" panose="020B0609030804020204" pitchFamily="49" charset="0"/>
              </a:rPr>
              <a:t>"Svelte"</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function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removeFirst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frameworks</a:t>
            </a:r>
            <a:r>
              <a:rPr lang="de-DE" sz="2000" dirty="0">
                <a:solidFill>
                  <a:srgbClr val="6C7680"/>
                </a:solidFill>
                <a:latin typeface="Menlo" panose="020B0609030804020204" pitchFamily="49" charset="0"/>
              </a:rPr>
              <a:t> </a:t>
            </a:r>
            <a:r>
              <a:rPr lang="de-DE" sz="2000" dirty="0">
                <a:solidFill>
                  <a:srgbClr val="ED9366"/>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frameworks</a:t>
            </a:r>
            <a:r>
              <a:rPr lang="de-DE" sz="2000" dirty="0" err="1">
                <a:solidFill>
                  <a:srgbClr val="ED9366"/>
                </a:solidFill>
                <a:latin typeface="Menlo" panose="020B0609030804020204" pitchFamily="49" charset="0"/>
              </a:rPr>
              <a:t>.</a:t>
            </a:r>
            <a:r>
              <a:rPr lang="de-DE" sz="2000" dirty="0" err="1">
                <a:solidFill>
                  <a:srgbClr val="F2AE49"/>
                </a:solidFill>
                <a:latin typeface="Menlo" panose="020B0609030804020204" pitchFamily="49" charset="0"/>
              </a:rPr>
              <a:t>slice</a:t>
            </a:r>
            <a:r>
              <a:rPr lang="de-DE" sz="2000" dirty="0">
                <a:solidFill>
                  <a:srgbClr val="6C7680"/>
                </a:solidFill>
                <a:latin typeface="Menlo" panose="020B0609030804020204" pitchFamily="49" charset="0"/>
              </a:rPr>
              <a:t>(</a:t>
            </a:r>
            <a:r>
              <a:rPr lang="de-DE" sz="2000" dirty="0">
                <a:solidFill>
                  <a:srgbClr val="FF9940"/>
                </a:solidFill>
                <a:latin typeface="Menlo" panose="020B0609030804020204" pitchFamily="49" charset="0"/>
              </a:rPr>
              <a:t>1</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script</a:t>
            </a:r>
            <a:r>
              <a:rPr lang="de-DE" sz="2000" dirty="0">
                <a:solidFill>
                  <a:srgbClr val="55B4D4"/>
                </a:solidFill>
                <a:latin typeface="Menlo" panose="020B0609030804020204" pitchFamily="49" charset="0"/>
              </a:rPr>
              <a:t>&gt;</a:t>
            </a:r>
          </a:p>
          <a:p>
            <a:endParaRPr lang="de-DE" sz="2000" dirty="0">
              <a:solidFill>
                <a:srgbClr val="55B4D4"/>
              </a:solidFill>
              <a:latin typeface="Menlo" panose="020B0609030804020204" pitchFamily="49" charset="0"/>
            </a:endParaRPr>
          </a:p>
          <a:p>
            <a:r>
              <a:rPr lang="de-DE" sz="2000" dirty="0">
                <a:solidFill>
                  <a:schemeClr val="bg1">
                    <a:lumMod val="75000"/>
                  </a:schemeClr>
                </a:solidFill>
                <a:latin typeface="Menlo" panose="020B0609030804020204" pitchFamily="49" charset="0"/>
              </a:rPr>
              <a:t>...</a:t>
            </a:r>
          </a:p>
        </p:txBody>
      </p:sp>
      <p:sp>
        <p:nvSpPr>
          <p:cNvPr id="6" name="Rechteck 5">
            <a:extLst>
              <a:ext uri="{FF2B5EF4-FFF2-40B4-BE49-F238E27FC236}">
                <a16:creationId xmlns:a16="http://schemas.microsoft.com/office/drawing/2014/main" id="{F7E9EB74-AE88-8E41-A9EE-F201C7F8E362}"/>
              </a:ext>
            </a:extLst>
          </p:cNvPr>
          <p:cNvSpPr/>
          <p:nvPr/>
        </p:nvSpPr>
        <p:spPr>
          <a:xfrm>
            <a:off x="0" y="0"/>
            <a:ext cx="12192000" cy="1592263"/>
          </a:xfrm>
          <a:prstGeom prst="rect">
            <a:avLst/>
          </a:prstGeom>
          <a:solidFill>
            <a:srgbClr val="FAFAFA">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C2B25996-943B-034F-B1A9-111C4138B6D0}"/>
              </a:ext>
            </a:extLst>
          </p:cNvPr>
          <p:cNvSpPr txBox="1"/>
          <p:nvPr/>
        </p:nvSpPr>
        <p:spPr>
          <a:xfrm>
            <a:off x="454418" y="412043"/>
            <a:ext cx="4030117" cy="646331"/>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Each</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 Schlüssel </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App.svelte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Tree>
    <p:extLst>
      <p:ext uri="{BB962C8B-B14F-4D97-AF65-F5344CB8AC3E}">
        <p14:creationId xmlns:p14="http://schemas.microsoft.com/office/powerpoint/2010/main" val="311491791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77E418DA-4A19-9949-98A7-F89EC69D7870}"/>
              </a:ext>
            </a:extLst>
          </p:cNvPr>
          <p:cNvSpPr/>
          <p:nvPr/>
        </p:nvSpPr>
        <p:spPr>
          <a:xfrm>
            <a:off x="550863" y="1592263"/>
            <a:ext cx="10576560" cy="1015663"/>
          </a:xfrm>
          <a:prstGeom prst="rect">
            <a:avLst/>
          </a:prstGeom>
        </p:spPr>
        <p:txBody>
          <a:bodyPr wrap="square">
            <a:spAutoFit/>
          </a:bodyPr>
          <a:lstStyle/>
          <a:p>
            <a:r>
              <a:rPr lang="de-DE" sz="2000" dirty="0">
                <a:solidFill>
                  <a:schemeClr val="bg1">
                    <a:lumMod val="75000"/>
                  </a:schemeClr>
                </a:solidFill>
                <a:latin typeface="Menlo" panose="020B0609030804020204" pitchFamily="49" charset="0"/>
              </a:rPr>
              <a:t>&lt;</a:t>
            </a:r>
            <a:r>
              <a:rPr lang="de-DE" sz="2000" dirty="0" err="1">
                <a:solidFill>
                  <a:schemeClr val="bg1">
                    <a:lumMod val="75000"/>
                  </a:schemeClr>
                </a:solidFill>
                <a:latin typeface="Menlo" panose="020B0609030804020204" pitchFamily="49" charset="0"/>
              </a:rPr>
              <a:t>script</a:t>
            </a:r>
            <a:r>
              <a:rPr lang="de-DE" sz="2000" dirty="0">
                <a:solidFill>
                  <a:schemeClr val="bg1">
                    <a:lumMod val="75000"/>
                  </a:schemeClr>
                </a:solidFill>
                <a:latin typeface="Menlo" panose="020B0609030804020204" pitchFamily="49" charset="0"/>
              </a:rPr>
              <a:t>&gt; ... &lt;/</a:t>
            </a:r>
            <a:r>
              <a:rPr lang="de-DE" sz="2000" dirty="0" err="1">
                <a:solidFill>
                  <a:schemeClr val="bg1">
                    <a:lumMod val="75000"/>
                  </a:schemeClr>
                </a:solidFill>
                <a:latin typeface="Menlo" panose="020B0609030804020204" pitchFamily="49" charset="0"/>
              </a:rPr>
              <a:t>script</a:t>
            </a:r>
            <a:r>
              <a:rPr lang="de-DE" sz="2000" dirty="0">
                <a:solidFill>
                  <a:schemeClr val="bg1">
                    <a:lumMod val="75000"/>
                  </a:schemeClr>
                </a:solidFill>
                <a:latin typeface="Menlo" panose="020B0609030804020204" pitchFamily="49" charset="0"/>
              </a:rPr>
              <a:t>&gt;</a:t>
            </a: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removeFirst</a:t>
            </a:r>
            <a:r>
              <a:rPr lang="de-DE" sz="2000" dirty="0">
                <a:solidFill>
                  <a:srgbClr val="55B4D4"/>
                </a:solidFill>
                <a:latin typeface="Menlo" panose="020B0609030804020204" pitchFamily="49" charset="0"/>
              </a:rPr>
              <a:t>}&gt;</a:t>
            </a:r>
            <a:r>
              <a:rPr lang="de-DE" sz="2000" dirty="0">
                <a:solidFill>
                  <a:srgbClr val="6C7680"/>
                </a:solidFill>
                <a:latin typeface="Menlo" panose="020B0609030804020204" pitchFamily="49" charset="0"/>
              </a:rPr>
              <a:t>Erstes Element entfernen</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p:txBody>
      </p:sp>
      <p:sp>
        <p:nvSpPr>
          <p:cNvPr id="6" name="Rechteck 5">
            <a:extLst>
              <a:ext uri="{FF2B5EF4-FFF2-40B4-BE49-F238E27FC236}">
                <a16:creationId xmlns:a16="http://schemas.microsoft.com/office/drawing/2014/main" id="{F7E9EB74-AE88-8E41-A9EE-F201C7F8E362}"/>
              </a:ext>
            </a:extLst>
          </p:cNvPr>
          <p:cNvSpPr/>
          <p:nvPr/>
        </p:nvSpPr>
        <p:spPr>
          <a:xfrm>
            <a:off x="0" y="0"/>
            <a:ext cx="12192000" cy="1592263"/>
          </a:xfrm>
          <a:prstGeom prst="rect">
            <a:avLst/>
          </a:prstGeom>
          <a:solidFill>
            <a:srgbClr val="FAFAFA">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C2B25996-943B-034F-B1A9-111C4138B6D0}"/>
              </a:ext>
            </a:extLst>
          </p:cNvPr>
          <p:cNvSpPr txBox="1"/>
          <p:nvPr/>
        </p:nvSpPr>
        <p:spPr>
          <a:xfrm>
            <a:off x="454418" y="412043"/>
            <a:ext cx="4030117" cy="646331"/>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Each</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 Schlüssel </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App.svelte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9" name="Rechteck 8">
            <a:extLst>
              <a:ext uri="{FF2B5EF4-FFF2-40B4-BE49-F238E27FC236}">
                <a16:creationId xmlns:a16="http://schemas.microsoft.com/office/drawing/2014/main" id="{A6355F3A-36EB-7440-8C85-BA1FB1FB11B0}"/>
              </a:ext>
            </a:extLst>
          </p:cNvPr>
          <p:cNvSpPr/>
          <p:nvPr/>
        </p:nvSpPr>
        <p:spPr>
          <a:xfrm>
            <a:off x="550863" y="2813744"/>
            <a:ext cx="10739571" cy="1015663"/>
          </a:xfrm>
          <a:prstGeom prst="rect">
            <a:avLst/>
          </a:prstGeom>
        </p:spPr>
        <p:txBody>
          <a:bodyPr wrap="square">
            <a:spAutoFit/>
          </a:bodyPr>
          <a:lstStyle/>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each</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frameworks</a:t>
            </a: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as</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&lt;Framework</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name</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frameworks</a:t>
            </a:r>
            <a:r>
              <a:rPr lang="de-DE" sz="2000" dirty="0" err="1">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name</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id</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frameworks</a:t>
            </a:r>
            <a:r>
              <a:rPr lang="de-DE" sz="2000" dirty="0" err="1">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id</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each</a:t>
            </a:r>
            <a:r>
              <a:rPr lang="de-DE" sz="2000" dirty="0">
                <a:solidFill>
                  <a:srgbClr val="55B4D4"/>
                </a:solidFill>
                <a:latin typeface="Menlo" panose="020B0609030804020204" pitchFamily="49" charset="0"/>
              </a:rPr>
              <a:t>}</a:t>
            </a: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5290271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4" name="Textfeld 23">
            <a:extLst>
              <a:ext uri="{FF2B5EF4-FFF2-40B4-BE49-F238E27FC236}">
                <a16:creationId xmlns:a16="http://schemas.microsoft.com/office/drawing/2014/main" id="{C8FF3733-008E-F54A-8EB6-9DD46149FCC5}"/>
              </a:ext>
            </a:extLst>
          </p:cNvPr>
          <p:cNvSpPr txBox="1"/>
          <p:nvPr/>
        </p:nvSpPr>
        <p:spPr>
          <a:xfrm>
            <a:off x="550862" y="2830020"/>
            <a:ext cx="10858355" cy="1384995"/>
          </a:xfrm>
          <a:prstGeom prst="rect">
            <a:avLst/>
          </a:prstGeom>
          <a:noFill/>
        </p:spPr>
        <p:txBody>
          <a:bodyPr wrap="square" rtlCol="0">
            <a:spAutoFit/>
          </a:bodyPr>
          <a:lstStyle/>
          <a:p>
            <a:pPr marL="457200" indent="-457200">
              <a:buFont typeface="Arial" panose="020B0604020202020204" pitchFamily="34" charset="0"/>
              <a:buChar char="•"/>
            </a:pPr>
            <a:r>
              <a:rPr lang="de-DE" sz="2800" b="1" dirty="0">
                <a:solidFill>
                  <a:schemeClr val="tx1">
                    <a:lumMod val="65000"/>
                    <a:lumOff val="35000"/>
                  </a:schemeClr>
                </a:solidFill>
                <a:latin typeface="Futura" panose="020B0602020204020303" pitchFamily="34" charset="-79"/>
                <a:cs typeface="Futura" panose="020B0602020204020303" pitchFamily="34" charset="-79"/>
              </a:rPr>
              <a:t>Konzepte vergleichbar </a:t>
            </a:r>
            <a:r>
              <a:rPr lang="de-DE" sz="2800" dirty="0">
                <a:solidFill>
                  <a:schemeClr val="tx1">
                    <a:lumMod val="65000"/>
                    <a:lumOff val="35000"/>
                  </a:schemeClr>
                </a:solidFill>
                <a:latin typeface="Futura" panose="020B0602020204020303" pitchFamily="34" charset="-79"/>
                <a:cs typeface="Futura" panose="020B0602020204020303" pitchFamily="34" charset="-79"/>
              </a:rPr>
              <a:t>mit </a:t>
            </a:r>
            <a:r>
              <a:rPr lang="de-DE" sz="2800" dirty="0" err="1">
                <a:solidFill>
                  <a:schemeClr val="tx1">
                    <a:lumMod val="65000"/>
                    <a:lumOff val="35000"/>
                  </a:schemeClr>
                </a:solidFill>
                <a:latin typeface="Futura" panose="020B0602020204020303" pitchFamily="34" charset="-79"/>
                <a:cs typeface="Futura" panose="020B0602020204020303" pitchFamily="34" charset="-79"/>
              </a:rPr>
              <a:t>React</a:t>
            </a:r>
            <a:r>
              <a:rPr lang="de-DE" sz="2800" dirty="0">
                <a:solidFill>
                  <a:schemeClr val="tx1">
                    <a:lumMod val="65000"/>
                    <a:lumOff val="35000"/>
                  </a:schemeClr>
                </a:solidFill>
                <a:latin typeface="Futura" panose="020B0602020204020303" pitchFamily="34" charset="-79"/>
                <a:cs typeface="Futura" panose="020B0602020204020303" pitchFamily="34" charset="-79"/>
              </a:rPr>
              <a:t>, Angular und </a:t>
            </a:r>
            <a:r>
              <a:rPr lang="de-DE" sz="2800" dirty="0" err="1">
                <a:solidFill>
                  <a:schemeClr val="tx1">
                    <a:lumMod val="65000"/>
                    <a:lumOff val="35000"/>
                  </a:schemeClr>
                </a:solidFill>
                <a:latin typeface="Futura" panose="020B0602020204020303" pitchFamily="34" charset="-79"/>
                <a:cs typeface="Futura" panose="020B0602020204020303" pitchFamily="34" charset="-79"/>
              </a:rPr>
              <a:t>Vue</a:t>
            </a:r>
            <a:endParaRPr lang="de-DE" sz="2800" dirty="0">
              <a:solidFill>
                <a:schemeClr val="tx1">
                  <a:lumMod val="65000"/>
                  <a:lumOff val="35000"/>
                </a:schemeClr>
              </a:solidFill>
              <a:latin typeface="Futura" panose="020B0602020204020303" pitchFamily="34" charset="-79"/>
              <a:cs typeface="Futura" panose="020B0602020204020303" pitchFamily="34" charset="-79"/>
            </a:endParaRPr>
          </a:p>
          <a:p>
            <a:pPr marL="457200" indent="-457200">
              <a:buFont typeface="Arial" panose="020B0604020202020204" pitchFamily="34" charset="0"/>
              <a:buChar char="•"/>
            </a:pPr>
            <a:r>
              <a:rPr lang="de-DE" sz="2800" dirty="0">
                <a:solidFill>
                  <a:schemeClr val="tx1">
                    <a:lumMod val="65000"/>
                    <a:lumOff val="35000"/>
                  </a:schemeClr>
                </a:solidFill>
                <a:latin typeface="Futura" panose="020B0602020204020303" pitchFamily="34" charset="-79"/>
                <a:cs typeface="Futura" panose="020B0602020204020303" pitchFamily="34" charset="-79"/>
              </a:rPr>
              <a:t>Produktionscode ist </a:t>
            </a:r>
            <a:r>
              <a:rPr lang="de-DE" sz="2800" b="1" dirty="0">
                <a:solidFill>
                  <a:schemeClr val="tx1">
                    <a:lumMod val="65000"/>
                    <a:lumOff val="35000"/>
                  </a:schemeClr>
                </a:solidFill>
                <a:latin typeface="Futura" panose="020B0602020204020303" pitchFamily="34" charset="-79"/>
                <a:cs typeface="Futura" panose="020B0602020204020303" pitchFamily="34" charset="-79"/>
              </a:rPr>
              <a:t>klein</a:t>
            </a:r>
            <a:r>
              <a:rPr lang="de-DE" sz="2800" dirty="0">
                <a:solidFill>
                  <a:schemeClr val="tx1">
                    <a:lumMod val="65000"/>
                    <a:lumOff val="35000"/>
                  </a:schemeClr>
                </a:solidFill>
                <a:latin typeface="Futura" panose="020B0602020204020303" pitchFamily="34" charset="-79"/>
                <a:cs typeface="Futura" panose="020B0602020204020303" pitchFamily="34" charset="-79"/>
              </a:rPr>
              <a:t> und </a:t>
            </a:r>
            <a:r>
              <a:rPr lang="de-DE" sz="2800" b="1" dirty="0">
                <a:solidFill>
                  <a:schemeClr val="tx1">
                    <a:lumMod val="65000"/>
                    <a:lumOff val="35000"/>
                  </a:schemeClr>
                </a:solidFill>
                <a:latin typeface="Futura" panose="020B0602020204020303" pitchFamily="34" charset="-79"/>
                <a:cs typeface="Futura" panose="020B0602020204020303" pitchFamily="34" charset="-79"/>
              </a:rPr>
              <a:t>schnell</a:t>
            </a:r>
          </a:p>
          <a:p>
            <a:pPr marL="457200" indent="-457200">
              <a:buFont typeface="Arial" panose="020B0604020202020204" pitchFamily="34" charset="0"/>
              <a:buChar char="•"/>
            </a:pPr>
            <a:r>
              <a:rPr lang="de-DE" sz="2800" b="1" dirty="0">
                <a:solidFill>
                  <a:schemeClr val="tx1">
                    <a:lumMod val="65000"/>
                    <a:lumOff val="35000"/>
                  </a:schemeClr>
                </a:solidFill>
                <a:latin typeface="Futura" panose="020B0602020204020303" pitchFamily="34" charset="-79"/>
                <a:cs typeface="Futura" panose="020B0602020204020303" pitchFamily="34" charset="-79"/>
              </a:rPr>
              <a:t>eine Alternative </a:t>
            </a:r>
            <a:r>
              <a:rPr lang="de-DE" sz="2800" dirty="0">
                <a:solidFill>
                  <a:schemeClr val="tx1">
                    <a:lumMod val="65000"/>
                    <a:lumOff val="35000"/>
                  </a:schemeClr>
                </a:solidFill>
                <a:latin typeface="Futura" panose="020B0602020204020303" pitchFamily="34" charset="-79"/>
                <a:cs typeface="Futura" panose="020B0602020204020303" pitchFamily="34" charset="-79"/>
              </a:rPr>
              <a:t>für kleine und schnelle Apps</a:t>
            </a:r>
          </a:p>
        </p:txBody>
      </p:sp>
    </p:spTree>
    <p:extLst>
      <p:ext uri="{BB962C8B-B14F-4D97-AF65-F5344CB8AC3E}">
        <p14:creationId xmlns:p14="http://schemas.microsoft.com/office/powerpoint/2010/main" val="234624101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77E418DA-4A19-9949-98A7-F89EC69D7870}"/>
              </a:ext>
            </a:extLst>
          </p:cNvPr>
          <p:cNvSpPr/>
          <p:nvPr/>
        </p:nvSpPr>
        <p:spPr>
          <a:xfrm>
            <a:off x="550863" y="1592263"/>
            <a:ext cx="10576560" cy="2246769"/>
          </a:xfrm>
          <a:prstGeom prst="rect">
            <a:avLst/>
          </a:prstGeom>
        </p:spPr>
        <p:txBody>
          <a:bodyPr wrap="square">
            <a:spAutoFit/>
          </a:bodyPr>
          <a:lstStyle/>
          <a:p>
            <a:r>
              <a:rPr lang="de-DE" sz="2000" dirty="0">
                <a:solidFill>
                  <a:schemeClr val="bg1">
                    <a:lumMod val="75000"/>
                  </a:schemeClr>
                </a:solidFill>
                <a:latin typeface="Menlo" panose="020B0609030804020204" pitchFamily="49" charset="0"/>
              </a:rPr>
              <a:t>&lt;</a:t>
            </a:r>
            <a:r>
              <a:rPr lang="de-DE" sz="2000" dirty="0" err="1">
                <a:solidFill>
                  <a:schemeClr val="bg1">
                    <a:lumMod val="75000"/>
                  </a:schemeClr>
                </a:solidFill>
                <a:latin typeface="Menlo" panose="020B0609030804020204" pitchFamily="49" charset="0"/>
              </a:rPr>
              <a:t>script</a:t>
            </a:r>
            <a:r>
              <a:rPr lang="de-DE" sz="2000" dirty="0">
                <a:solidFill>
                  <a:schemeClr val="bg1">
                    <a:lumMod val="75000"/>
                  </a:schemeClr>
                </a:solidFill>
                <a:latin typeface="Menlo" panose="020B0609030804020204" pitchFamily="49" charset="0"/>
              </a:rPr>
              <a:t>&gt; ... &lt;/</a:t>
            </a:r>
            <a:r>
              <a:rPr lang="de-DE" sz="2000" dirty="0" err="1">
                <a:solidFill>
                  <a:schemeClr val="bg1">
                    <a:lumMod val="75000"/>
                  </a:schemeClr>
                </a:solidFill>
                <a:latin typeface="Menlo" panose="020B0609030804020204" pitchFamily="49" charset="0"/>
              </a:rPr>
              <a:t>script</a:t>
            </a:r>
            <a:r>
              <a:rPr lang="de-DE" sz="2000" dirty="0">
                <a:solidFill>
                  <a:schemeClr val="bg1">
                    <a:lumMod val="75000"/>
                  </a:schemeClr>
                </a:solidFill>
                <a:latin typeface="Menlo" panose="020B0609030804020204" pitchFamily="49" charset="0"/>
              </a:rPr>
              <a:t>&gt;</a:t>
            </a: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removeFirst</a:t>
            </a:r>
            <a:r>
              <a:rPr lang="de-DE" sz="2000" dirty="0">
                <a:solidFill>
                  <a:srgbClr val="55B4D4"/>
                </a:solidFill>
                <a:latin typeface="Menlo" panose="020B0609030804020204" pitchFamily="49" charset="0"/>
              </a:rPr>
              <a:t>}&gt;</a:t>
            </a:r>
            <a:r>
              <a:rPr lang="de-DE" sz="2000" dirty="0">
                <a:solidFill>
                  <a:srgbClr val="6C7680"/>
                </a:solidFill>
                <a:latin typeface="Menlo" panose="020B0609030804020204" pitchFamily="49" charset="0"/>
              </a:rPr>
              <a:t>Erstes Element entfernen</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endParaRPr lang="de-DE" sz="2000" dirty="0">
              <a:solidFill>
                <a:srgbClr val="55B4D4"/>
              </a:solidFill>
              <a:latin typeface="Menlo" panose="020B0609030804020204" pitchFamily="49" charset="0"/>
            </a:endParaRPr>
          </a:p>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each</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frameworks</a:t>
            </a: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as</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framework.id</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&lt;Framework</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name</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frameworks</a:t>
            </a:r>
            <a:r>
              <a:rPr lang="de-DE" sz="2000" dirty="0" err="1">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name</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id</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frameworks</a:t>
            </a:r>
            <a:r>
              <a:rPr lang="de-DE" sz="2000" dirty="0" err="1">
                <a:solidFill>
                  <a:srgbClr val="ED9366"/>
                </a:solidFill>
                <a:latin typeface="Menlo" panose="020B0609030804020204" pitchFamily="49" charset="0"/>
              </a:rPr>
              <a:t>.</a:t>
            </a:r>
            <a:r>
              <a:rPr lang="de-DE" sz="2000" dirty="0" err="1">
                <a:solidFill>
                  <a:srgbClr val="6C7680"/>
                </a:solidFill>
                <a:latin typeface="Menlo" panose="020B0609030804020204" pitchFamily="49" charset="0"/>
              </a:rPr>
              <a:t>id</a:t>
            </a:r>
            <a:r>
              <a:rPr lang="de-DE" sz="2000" dirty="0">
                <a:solidFill>
                  <a:srgbClr val="55B4D4"/>
                </a:solidFill>
                <a:latin typeface="Menlo" panose="020B0609030804020204" pitchFamily="49" charset="0"/>
              </a:rPr>
              <a:t>}</a:t>
            </a:r>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each</a:t>
            </a:r>
            <a:r>
              <a:rPr lang="de-DE" sz="2000" dirty="0">
                <a:solidFill>
                  <a:srgbClr val="55B4D4"/>
                </a:solidFill>
                <a:latin typeface="Menlo" panose="020B0609030804020204" pitchFamily="49" charset="0"/>
              </a:rPr>
              <a:t>}</a:t>
            </a:r>
            <a:endParaRPr lang="de-DE" sz="2000" b="0" dirty="0">
              <a:solidFill>
                <a:srgbClr val="6C7680"/>
              </a:solidFill>
              <a:effectLst/>
              <a:latin typeface="Menlo" panose="020B0609030804020204" pitchFamily="49" charset="0"/>
            </a:endParaRPr>
          </a:p>
        </p:txBody>
      </p:sp>
      <p:sp>
        <p:nvSpPr>
          <p:cNvPr id="6" name="Rechteck 5">
            <a:extLst>
              <a:ext uri="{FF2B5EF4-FFF2-40B4-BE49-F238E27FC236}">
                <a16:creationId xmlns:a16="http://schemas.microsoft.com/office/drawing/2014/main" id="{F7E9EB74-AE88-8E41-A9EE-F201C7F8E362}"/>
              </a:ext>
            </a:extLst>
          </p:cNvPr>
          <p:cNvSpPr/>
          <p:nvPr/>
        </p:nvSpPr>
        <p:spPr>
          <a:xfrm>
            <a:off x="0" y="0"/>
            <a:ext cx="12192000" cy="1592263"/>
          </a:xfrm>
          <a:prstGeom prst="rect">
            <a:avLst/>
          </a:prstGeom>
          <a:solidFill>
            <a:srgbClr val="FAFAFA">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C2B25996-943B-034F-B1A9-111C4138B6D0}"/>
              </a:ext>
            </a:extLst>
          </p:cNvPr>
          <p:cNvSpPr txBox="1"/>
          <p:nvPr/>
        </p:nvSpPr>
        <p:spPr>
          <a:xfrm>
            <a:off x="454418" y="412043"/>
            <a:ext cx="4030117" cy="646331"/>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Each</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 Schlüssel </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App.svelte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Tree>
    <p:extLst>
      <p:ext uri="{BB962C8B-B14F-4D97-AF65-F5344CB8AC3E}">
        <p14:creationId xmlns:p14="http://schemas.microsoft.com/office/powerpoint/2010/main" val="315906104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77E418DA-4A19-9949-98A7-F89EC69D7870}"/>
              </a:ext>
            </a:extLst>
          </p:cNvPr>
          <p:cNvSpPr/>
          <p:nvPr/>
        </p:nvSpPr>
        <p:spPr>
          <a:xfrm>
            <a:off x="550863" y="1592263"/>
            <a:ext cx="10576560" cy="2246769"/>
          </a:xfrm>
          <a:prstGeom prst="rect">
            <a:avLst/>
          </a:prstGeom>
        </p:spPr>
        <p:txBody>
          <a:bodyPr wrap="square">
            <a:spAutoFit/>
          </a:bodyPr>
          <a:lstStyle/>
          <a:p>
            <a:r>
              <a:rPr lang="de-DE" sz="2000" dirty="0">
                <a:solidFill>
                  <a:schemeClr val="bg1">
                    <a:lumMod val="75000"/>
                  </a:schemeClr>
                </a:solidFill>
                <a:latin typeface="Menlo" panose="020B0609030804020204" pitchFamily="49" charset="0"/>
              </a:rPr>
              <a:t>&lt;</a:t>
            </a:r>
            <a:r>
              <a:rPr lang="de-DE" sz="2000" dirty="0" err="1">
                <a:solidFill>
                  <a:schemeClr val="bg1">
                    <a:lumMod val="75000"/>
                  </a:schemeClr>
                </a:solidFill>
                <a:latin typeface="Menlo" panose="020B0609030804020204" pitchFamily="49" charset="0"/>
              </a:rPr>
              <a:t>script</a:t>
            </a:r>
            <a:r>
              <a:rPr lang="de-DE" sz="2000" dirty="0">
                <a:solidFill>
                  <a:schemeClr val="bg1">
                    <a:lumMod val="75000"/>
                  </a:schemeClr>
                </a:solidFill>
                <a:latin typeface="Menlo" panose="020B0609030804020204" pitchFamily="49" charset="0"/>
              </a:rPr>
              <a:t>&gt; ... &lt;/</a:t>
            </a:r>
            <a:r>
              <a:rPr lang="de-DE" sz="2000" dirty="0" err="1">
                <a:solidFill>
                  <a:schemeClr val="bg1">
                    <a:lumMod val="75000"/>
                  </a:schemeClr>
                </a:solidFill>
                <a:latin typeface="Menlo" panose="020B0609030804020204" pitchFamily="49" charset="0"/>
              </a:rPr>
              <a:t>script</a:t>
            </a:r>
            <a:r>
              <a:rPr lang="de-DE" sz="2000" dirty="0">
                <a:solidFill>
                  <a:schemeClr val="bg1">
                    <a:lumMod val="75000"/>
                  </a:schemeClr>
                </a:solidFill>
                <a:latin typeface="Menlo" panose="020B0609030804020204" pitchFamily="49" charset="0"/>
              </a:rPr>
              <a:t>&gt;</a:t>
            </a: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on:click</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r>
              <a:rPr lang="de-DE" sz="2000" dirty="0" err="1">
                <a:solidFill>
                  <a:srgbClr val="6C7680"/>
                </a:solidFill>
                <a:latin typeface="Menlo" panose="020B0609030804020204" pitchFamily="49" charset="0"/>
              </a:rPr>
              <a:t>removeFirst</a:t>
            </a:r>
            <a:r>
              <a:rPr lang="de-DE" sz="2000" dirty="0">
                <a:solidFill>
                  <a:srgbClr val="55B4D4"/>
                </a:solidFill>
                <a:latin typeface="Menlo" panose="020B0609030804020204" pitchFamily="49" charset="0"/>
              </a:rPr>
              <a:t>}&gt;</a:t>
            </a:r>
            <a:r>
              <a:rPr lang="de-DE" sz="2000" dirty="0">
                <a:solidFill>
                  <a:srgbClr val="6C7680"/>
                </a:solidFill>
                <a:latin typeface="Menlo" panose="020B0609030804020204" pitchFamily="49" charset="0"/>
              </a:rPr>
              <a:t>Erstes Element entfernen</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button</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endParaRPr lang="de-DE" sz="2000" dirty="0">
              <a:solidFill>
                <a:srgbClr val="55B4D4"/>
              </a:solidFill>
              <a:latin typeface="Menlo" panose="020B0609030804020204" pitchFamily="49" charset="0"/>
            </a:endParaRPr>
          </a:p>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each</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frameworks</a:t>
            </a:r>
            <a:r>
              <a:rPr lang="de-DE" sz="2000" dirty="0">
                <a:solidFill>
                  <a:srgbClr val="6C7680"/>
                </a:solidFill>
                <a:latin typeface="Menlo" panose="020B0609030804020204" pitchFamily="49" charset="0"/>
              </a:rPr>
              <a:t> </a:t>
            </a:r>
            <a:r>
              <a:rPr lang="de-DE" sz="2000" dirty="0" err="1">
                <a:solidFill>
                  <a:srgbClr val="FA8D3E"/>
                </a:solidFill>
                <a:latin typeface="Menlo" panose="020B0609030804020204" pitchFamily="49" charset="0"/>
              </a:rPr>
              <a:t>as</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a:t>
            </a:r>
            <a:r>
              <a:rPr lang="de-DE" sz="2000" dirty="0">
                <a:solidFill>
                  <a:srgbClr val="6C7680"/>
                </a:solidFill>
                <a:latin typeface="Menlo" panose="020B0609030804020204" pitchFamily="49" charset="0"/>
              </a:rPr>
              <a:t> (</a:t>
            </a:r>
            <a:r>
              <a:rPr lang="de-DE" sz="2000" dirty="0" err="1">
                <a:solidFill>
                  <a:srgbClr val="6C7680"/>
                </a:solidFill>
                <a:latin typeface="Menlo" panose="020B0609030804020204" pitchFamily="49" charset="0"/>
              </a:rPr>
              <a:t>framework.id</a:t>
            </a:r>
            <a:r>
              <a:rPr lang="de-DE" sz="2000" dirty="0">
                <a:solidFill>
                  <a:srgbClr val="6C7680"/>
                </a:solidFill>
                <a:latin typeface="Menlo" panose="020B0609030804020204" pitchFamily="49" charset="0"/>
              </a:rPr>
              <a:t>)</a:t>
            </a:r>
            <a:r>
              <a:rPr lang="de-DE" sz="2000" dirty="0">
                <a:solidFill>
                  <a:srgbClr val="55B4D4"/>
                </a:solidFill>
                <a:latin typeface="Menlo" panose="020B0609030804020204" pitchFamily="49" charset="0"/>
              </a:rPr>
              <a: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&lt;Framework</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framework</a:t>
            </a:r>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a:t>
            </a:r>
            <a:r>
              <a:rPr lang="de-DE" sz="2000" dirty="0">
                <a:solidFill>
                  <a:srgbClr val="FA8D3E"/>
                </a:solidFill>
                <a:latin typeface="Menlo" panose="020B0609030804020204" pitchFamily="49" charset="0"/>
              </a:rPr>
              <a:t>/</a:t>
            </a:r>
            <a:r>
              <a:rPr lang="de-DE" sz="2000" dirty="0" err="1">
                <a:solidFill>
                  <a:srgbClr val="FA8D3E"/>
                </a:solidFill>
                <a:latin typeface="Menlo" panose="020B0609030804020204" pitchFamily="49" charset="0"/>
              </a:rPr>
              <a:t>each</a:t>
            </a:r>
            <a:r>
              <a:rPr lang="de-DE" sz="2000" dirty="0">
                <a:solidFill>
                  <a:srgbClr val="55B4D4"/>
                </a:solidFill>
                <a:latin typeface="Menlo" panose="020B0609030804020204" pitchFamily="49" charset="0"/>
              </a:rPr>
              <a:t>}</a:t>
            </a:r>
            <a:endParaRPr lang="de-DE" sz="2000" b="0" dirty="0">
              <a:solidFill>
                <a:srgbClr val="6C7680"/>
              </a:solidFill>
              <a:effectLst/>
              <a:latin typeface="Menlo" panose="020B0609030804020204" pitchFamily="49" charset="0"/>
            </a:endParaRPr>
          </a:p>
        </p:txBody>
      </p:sp>
      <p:sp>
        <p:nvSpPr>
          <p:cNvPr id="6" name="Rechteck 5">
            <a:extLst>
              <a:ext uri="{FF2B5EF4-FFF2-40B4-BE49-F238E27FC236}">
                <a16:creationId xmlns:a16="http://schemas.microsoft.com/office/drawing/2014/main" id="{F7E9EB74-AE88-8E41-A9EE-F201C7F8E362}"/>
              </a:ext>
            </a:extLst>
          </p:cNvPr>
          <p:cNvSpPr/>
          <p:nvPr/>
        </p:nvSpPr>
        <p:spPr>
          <a:xfrm>
            <a:off x="0" y="0"/>
            <a:ext cx="12192000" cy="1592263"/>
          </a:xfrm>
          <a:prstGeom prst="rect">
            <a:avLst/>
          </a:prstGeom>
          <a:solidFill>
            <a:srgbClr val="FAFAFA">
              <a:alpha val="8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 name="Textfeld 4">
            <a:extLst>
              <a:ext uri="{FF2B5EF4-FFF2-40B4-BE49-F238E27FC236}">
                <a16:creationId xmlns:a16="http://schemas.microsoft.com/office/drawing/2014/main" id="{C2B25996-943B-034F-B1A9-111C4138B6D0}"/>
              </a:ext>
            </a:extLst>
          </p:cNvPr>
          <p:cNvSpPr txBox="1"/>
          <p:nvPr/>
        </p:nvSpPr>
        <p:spPr>
          <a:xfrm>
            <a:off x="454418" y="412043"/>
            <a:ext cx="4030117" cy="646331"/>
          </a:xfrm>
          <a:prstGeom prst="rect">
            <a:avLst/>
          </a:prstGeom>
          <a:noFill/>
        </p:spPr>
        <p:txBody>
          <a:bodyPr wrap="square" rtlCol="0">
            <a:spAutoFit/>
          </a:bodyPr>
          <a:lstStyle/>
          <a:p>
            <a:r>
              <a:rPr lang="de-DE" b="1" dirty="0" err="1">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Each</a:t>
            </a:r>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-Block Schlüssel </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App.svelte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Tree>
    <p:extLst>
      <p:ext uri="{BB962C8B-B14F-4D97-AF65-F5344CB8AC3E}">
        <p14:creationId xmlns:p14="http://schemas.microsoft.com/office/powerpoint/2010/main" val="227472178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hlinkClick r:id="rId2"/>
            <a:extLst>
              <a:ext uri="{FF2B5EF4-FFF2-40B4-BE49-F238E27FC236}">
                <a16:creationId xmlns:a16="http://schemas.microsoft.com/office/drawing/2014/main" id="{EC4AFF73-283C-AD4D-AC07-737E3BECCB18}"/>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Übung 2</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4E5343C3-A877-164A-A15D-7FF2591B9301}"/>
              </a:ext>
            </a:extLst>
          </p:cNvPr>
          <p:cNvSpPr txBox="1"/>
          <p:nvPr/>
        </p:nvSpPr>
        <p:spPr>
          <a:xfrm>
            <a:off x="2220554" y="3797095"/>
            <a:ext cx="7750891" cy="523220"/>
          </a:xfrm>
          <a:prstGeom prst="rect">
            <a:avLst/>
          </a:prstGeom>
          <a:noFill/>
        </p:spPr>
        <p:txBody>
          <a:bodyPr wrap="square" rtlCol="0">
            <a:spAutoFit/>
          </a:bodyPr>
          <a:lstStyle/>
          <a:p>
            <a:pPr algn="ctr"/>
            <a:r>
              <a:rPr lang="de-DE" sz="2800" dirty="0" err="1">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Nested</a:t>
            </a: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 Components </a:t>
            </a:r>
          </a:p>
        </p:txBody>
      </p:sp>
    </p:spTree>
    <p:extLst>
      <p:ext uri="{BB962C8B-B14F-4D97-AF65-F5344CB8AC3E}">
        <p14:creationId xmlns:p14="http://schemas.microsoft.com/office/powerpoint/2010/main" val="3095842400"/>
      </p:ext>
    </p:extLst>
  </p:cSld>
  <p:clrMapOvr>
    <a:masterClrMapping/>
  </p:clrMapOvr>
  <p:transition spd="med">
    <p:push dir="u"/>
  </p:transition>
</p:sld>
</file>

<file path=ppt/slides/slide8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5F1E42D8-F003-7149-8AF2-F4DB13A725AE}"/>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Events</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804231AC-6596-2540-821C-292CB761A8C6}"/>
              </a:ext>
            </a:extLst>
          </p:cNvPr>
          <p:cNvSpPr txBox="1"/>
          <p:nvPr/>
        </p:nvSpPr>
        <p:spPr>
          <a:xfrm>
            <a:off x="2220554" y="3797095"/>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 und ihre </a:t>
            </a:r>
            <a:r>
              <a:rPr lang="de-DE" sz="2800" dirty="0" err="1">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Modifier</a:t>
            </a: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 </a:t>
            </a:r>
          </a:p>
        </p:txBody>
      </p:sp>
    </p:spTree>
    <p:extLst>
      <p:ext uri="{BB962C8B-B14F-4D97-AF65-F5344CB8AC3E}">
        <p14:creationId xmlns:p14="http://schemas.microsoft.com/office/powerpoint/2010/main" val="450426284"/>
      </p:ext>
    </p:extLst>
  </p:cSld>
  <p:clrMapOvr>
    <a:masterClrMapping/>
  </p:clrMapOvr>
  <p:transition spd="med">
    <p:push dir="u"/>
  </p:transition>
</p:sld>
</file>

<file path=ppt/slides/slide8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A23F9C4-2B1C-1440-939B-FB1549539273}"/>
              </a:ext>
            </a:extLst>
          </p:cNvPr>
          <p:cNvSpPr txBox="1"/>
          <p:nvPr/>
        </p:nvSpPr>
        <p:spPr>
          <a:xfrm>
            <a:off x="550863" y="2930098"/>
            <a:ext cx="7750891" cy="584775"/>
          </a:xfrm>
          <a:prstGeom prst="rect">
            <a:avLst/>
          </a:prstGeom>
          <a:noFill/>
        </p:spPr>
        <p:txBody>
          <a:bodyPr wrap="square" rtlCol="0">
            <a:spAutoFit/>
          </a:bodyPr>
          <a:lstStyle/>
          <a:p>
            <a:r>
              <a:rPr lang="de-DE" sz="32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a:t>
            </a:r>
            <a:r>
              <a:rPr lang="de-DE" sz="3200" i="1" dirty="0" err="1">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eventname</a:t>
            </a:r>
            <a:r>
              <a:rPr lang="de-DE" sz="32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a:t>
            </a:r>
            <a:r>
              <a:rPr lang="de-DE" sz="3200" i="1" dirty="0" err="1">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handler</a:t>
            </a:r>
            <a:r>
              <a:rPr lang="de-DE" sz="32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a:t>
            </a:r>
            <a:endParaRPr lang="de-DE" sz="40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8" name="Textfeld 7">
            <a:extLst>
              <a:ext uri="{FF2B5EF4-FFF2-40B4-BE49-F238E27FC236}">
                <a16:creationId xmlns:a16="http://schemas.microsoft.com/office/drawing/2014/main" id="{4E5DBF8D-B3F4-6846-A0FB-48099F1B39C0}"/>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Events</a:t>
            </a:r>
          </a:p>
        </p:txBody>
      </p:sp>
    </p:spTree>
    <p:extLst>
      <p:ext uri="{BB962C8B-B14F-4D97-AF65-F5344CB8AC3E}">
        <p14:creationId xmlns:p14="http://schemas.microsoft.com/office/powerpoint/2010/main" val="24054579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5F154FE-5418-1943-BB34-05D050CEC207}"/>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Events</a:t>
            </a:r>
          </a:p>
        </p:txBody>
      </p:sp>
      <p:sp>
        <p:nvSpPr>
          <p:cNvPr id="4" name="Rechteck 3">
            <a:extLst>
              <a:ext uri="{FF2B5EF4-FFF2-40B4-BE49-F238E27FC236}">
                <a16:creationId xmlns:a16="http://schemas.microsoft.com/office/drawing/2014/main" id="{8A8F9260-8372-EF46-A661-27192ADF5A09}"/>
              </a:ext>
            </a:extLst>
          </p:cNvPr>
          <p:cNvSpPr/>
          <p:nvPr/>
        </p:nvSpPr>
        <p:spPr>
          <a:xfrm>
            <a:off x="550862" y="1592263"/>
            <a:ext cx="11336337" cy="3785652"/>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function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clickHandler</a:t>
            </a:r>
            <a:r>
              <a:rPr lang="de-DE" sz="2400" dirty="0">
                <a:solidFill>
                  <a:srgbClr val="6C7680"/>
                </a:solidFill>
                <a:latin typeface="Menlo" panose="020B0609030804020204" pitchFamily="49" charset="0"/>
              </a:rPr>
              <a:t>(</a:t>
            </a:r>
            <a:r>
              <a:rPr lang="de-DE" sz="2400" dirty="0" err="1">
                <a:solidFill>
                  <a:srgbClr val="A37ACC"/>
                </a:solidFill>
                <a:latin typeface="Menlo" panose="020B0609030804020204" pitchFamily="49" charset="0"/>
              </a:rPr>
              <a:t>event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"Ich wurde geklickt"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on:click</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clickHandler</a:t>
            </a:r>
            <a:r>
              <a:rPr lang="de-DE" sz="2400" dirty="0">
                <a:solidFill>
                  <a:srgbClr val="55B4D4"/>
                </a:solidFill>
                <a:latin typeface="Menlo" panose="020B0609030804020204" pitchFamily="49" charset="0"/>
              </a:rPr>
              <a:t>}&gt;</a:t>
            </a:r>
          </a:p>
          <a:p>
            <a:r>
              <a:rPr lang="de-DE" sz="2400" dirty="0">
                <a:solidFill>
                  <a:srgbClr val="55B4D4"/>
                </a:solidFill>
                <a:latin typeface="Menlo" panose="020B0609030804020204" pitchFamily="49" charset="0"/>
              </a:rPr>
              <a:t>  </a:t>
            </a:r>
            <a:r>
              <a:rPr lang="de-DE" sz="2400" dirty="0">
                <a:solidFill>
                  <a:srgbClr val="6C7680"/>
                </a:solidFill>
                <a:latin typeface="Menlo" panose="020B0609030804020204" pitchFamily="49" charset="0"/>
              </a:rPr>
              <a:t>Klick mich!</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260900462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Textfeld 1">
            <a:extLst>
              <a:ext uri="{FF2B5EF4-FFF2-40B4-BE49-F238E27FC236}">
                <a16:creationId xmlns:a16="http://schemas.microsoft.com/office/drawing/2014/main" id="{95F154FE-5418-1943-BB34-05D050CEC207}"/>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Modifier</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4" name="Rechteck 3">
            <a:extLst>
              <a:ext uri="{FF2B5EF4-FFF2-40B4-BE49-F238E27FC236}">
                <a16:creationId xmlns:a16="http://schemas.microsoft.com/office/drawing/2014/main" id="{8A8F9260-8372-EF46-A661-27192ADF5A09}"/>
              </a:ext>
            </a:extLst>
          </p:cNvPr>
          <p:cNvSpPr/>
          <p:nvPr/>
        </p:nvSpPr>
        <p:spPr>
          <a:xfrm>
            <a:off x="550862" y="1592263"/>
            <a:ext cx="11336337" cy="3785652"/>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function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clickHandler</a:t>
            </a:r>
            <a:r>
              <a:rPr lang="de-DE" sz="2400" dirty="0">
                <a:solidFill>
                  <a:srgbClr val="6C7680"/>
                </a:solidFill>
                <a:latin typeface="Menlo" panose="020B0609030804020204" pitchFamily="49" charset="0"/>
              </a:rPr>
              <a:t>(</a:t>
            </a:r>
            <a:r>
              <a:rPr lang="de-DE" sz="2400" dirty="0" err="1">
                <a:solidFill>
                  <a:srgbClr val="A37ACC"/>
                </a:solidFill>
                <a:latin typeface="Menlo" panose="020B0609030804020204" pitchFamily="49" charset="0"/>
              </a:rPr>
              <a:t>event</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6C7680"/>
                </a:solidFill>
                <a:latin typeface="Menlo" panose="020B0609030804020204" pitchFamily="49" charset="0"/>
              </a:rPr>
              <a:t>event</a:t>
            </a:r>
            <a:r>
              <a:rPr lang="de-DE" sz="2400" dirty="0" err="1">
                <a:solidFill>
                  <a:srgbClr val="ED9366"/>
                </a:solidFill>
                <a:latin typeface="Menlo" panose="020B0609030804020204" pitchFamily="49" charset="0"/>
              </a:rPr>
              <a:t>.</a:t>
            </a:r>
            <a:r>
              <a:rPr lang="de-DE" sz="2400" dirty="0" err="1">
                <a:solidFill>
                  <a:srgbClr val="F2AE49"/>
                </a:solidFill>
                <a:latin typeface="Menlo" panose="020B0609030804020204" pitchFamily="49" charset="0"/>
              </a:rPr>
              <a:t>preventDefault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"Ich wurde geklickt"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on:click</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clickHandler</a:t>
            </a:r>
            <a:r>
              <a:rPr lang="de-DE" sz="2400" dirty="0">
                <a:solidFill>
                  <a:srgbClr val="55B4D4"/>
                </a:solidFill>
                <a:latin typeface="Menlo" panose="020B0609030804020204" pitchFamily="49" charset="0"/>
              </a:rPr>
              <a:t>}&gt;</a:t>
            </a:r>
          </a:p>
          <a:p>
            <a:r>
              <a:rPr lang="de-DE" sz="2400" dirty="0">
                <a:solidFill>
                  <a:srgbClr val="6C7680"/>
                </a:solidFill>
                <a:latin typeface="Menlo" panose="020B0609030804020204" pitchFamily="49" charset="0"/>
              </a:rPr>
              <a:t>  Klick mich!</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97022605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19EF5CB5-DED6-D24D-A62B-C7C33404F541}"/>
              </a:ext>
            </a:extLst>
          </p:cNvPr>
          <p:cNvSpPr/>
          <p:nvPr/>
        </p:nvSpPr>
        <p:spPr>
          <a:xfrm>
            <a:off x="550862" y="1592263"/>
            <a:ext cx="11069637" cy="3416320"/>
          </a:xfrm>
          <a:prstGeom prst="rect">
            <a:avLst/>
          </a:prstGeom>
        </p:spPr>
        <p:txBody>
          <a:bodyPr wrap="square">
            <a:spAutoFit/>
          </a:bodyPr>
          <a:lstStyle/>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dirty="0" err="1">
                <a:solidFill>
                  <a:srgbClr val="FA8D3E"/>
                </a:solidFill>
                <a:latin typeface="Menlo" panose="020B0609030804020204" pitchFamily="49" charset="0"/>
              </a:rPr>
              <a:t>function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clickHandler</a:t>
            </a:r>
            <a:r>
              <a:rPr lang="de-DE" sz="2400" dirty="0">
                <a:solidFill>
                  <a:srgbClr val="6C7680"/>
                </a:solidFill>
                <a:latin typeface="Menlo" panose="020B0609030804020204" pitchFamily="49" charset="0"/>
              </a:rPr>
              <a:t>() {</a:t>
            </a:r>
          </a:p>
          <a:p>
            <a:r>
              <a:rPr lang="de-DE" sz="2400" dirty="0">
                <a:solidFill>
                  <a:srgbClr val="6C7680"/>
                </a:solidFill>
                <a:latin typeface="Menlo" panose="020B0609030804020204" pitchFamily="49" charset="0"/>
              </a:rPr>
              <a:t>    </a:t>
            </a:r>
            <a:r>
              <a:rPr lang="de-DE" sz="2400" dirty="0" err="1">
                <a:solidFill>
                  <a:srgbClr val="55B4D4"/>
                </a:solidFill>
                <a:latin typeface="Menlo" panose="020B0609030804020204" pitchFamily="49" charset="0"/>
              </a:rPr>
              <a:t>console</a:t>
            </a:r>
            <a:r>
              <a:rPr lang="de-DE" sz="2400" dirty="0" err="1">
                <a:solidFill>
                  <a:srgbClr val="ED9366"/>
                </a:solidFill>
                <a:latin typeface="Menlo" panose="020B0609030804020204" pitchFamily="49" charset="0"/>
              </a:rPr>
              <a:t>.</a:t>
            </a:r>
            <a:r>
              <a:rPr lang="de-DE" sz="2400" dirty="0" err="1">
                <a:solidFill>
                  <a:srgbClr val="F07171"/>
                </a:solidFill>
                <a:latin typeface="Menlo" panose="020B0609030804020204" pitchFamily="49" charset="0"/>
              </a:rPr>
              <a:t>log</a:t>
            </a:r>
            <a:r>
              <a:rPr lang="de-DE" sz="2400" dirty="0">
                <a:solidFill>
                  <a:srgbClr val="6C7680"/>
                </a:solidFill>
                <a:latin typeface="Menlo" panose="020B0609030804020204" pitchFamily="49" charset="0"/>
              </a:rPr>
              <a:t>(</a:t>
            </a:r>
            <a:r>
              <a:rPr lang="de-DE" sz="2400" dirty="0">
                <a:solidFill>
                  <a:srgbClr val="86B300"/>
                </a:solidFill>
                <a:latin typeface="Menlo" panose="020B0609030804020204" pitchFamily="49" charset="0"/>
              </a:rPr>
              <a:t>"Ich wurde geklickt"</a:t>
            </a:r>
            <a:r>
              <a:rPr lang="de-DE" sz="2400" dirty="0">
                <a:solidFill>
                  <a:srgbClr val="6C7680"/>
                </a:solidFill>
                <a:latin typeface="Menlo" panose="020B0609030804020204" pitchFamily="49" charset="0"/>
              </a:rPr>
              <a:t>);</a:t>
            </a:r>
          </a:p>
          <a:p>
            <a:r>
              <a:rPr lang="de-DE" sz="2400" dirty="0">
                <a:solidFill>
                  <a:srgbClr val="6C7680"/>
                </a:solidFill>
                <a:latin typeface="Menlo" panose="020B0609030804020204" pitchFamily="49" charset="0"/>
              </a:rPr>
              <a:t>  }</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script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br>
              <a:rPr lang="de-DE" sz="2400" dirty="0">
                <a:solidFill>
                  <a:srgbClr val="6C7680"/>
                </a:solidFill>
                <a:latin typeface="Menlo" panose="020B0609030804020204" pitchFamily="49" charset="0"/>
              </a:rPr>
            </a:br>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on:click</a:t>
            </a:r>
            <a:r>
              <a:rPr lang="de-DE" sz="2400" dirty="0" err="1">
                <a:solidFill>
                  <a:srgbClr val="6C7680"/>
                </a:solidFill>
                <a:latin typeface="Menlo" panose="020B0609030804020204" pitchFamily="49" charset="0"/>
              </a:rPr>
              <a:t>|</a:t>
            </a:r>
            <a:r>
              <a:rPr lang="de-DE" sz="2400" dirty="0" err="1">
                <a:solidFill>
                  <a:srgbClr val="F2AE49"/>
                </a:solidFill>
                <a:latin typeface="Menlo" panose="020B0609030804020204" pitchFamily="49" charset="0"/>
              </a:rPr>
              <a:t>preventDefault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clickHandler</a:t>
            </a:r>
            <a:r>
              <a:rPr lang="de-DE" sz="2400" dirty="0">
                <a:solidFill>
                  <a:srgbClr val="55B4D4"/>
                </a:solidFill>
                <a:latin typeface="Menlo" panose="020B0609030804020204" pitchFamily="49" charset="0"/>
              </a:rPr>
              <a:t>}&gt;</a:t>
            </a:r>
          </a:p>
          <a:p>
            <a:r>
              <a:rPr lang="de-DE" sz="2400" dirty="0">
                <a:solidFill>
                  <a:srgbClr val="6C7680"/>
                </a:solidFill>
                <a:latin typeface="Menlo" panose="020B0609030804020204" pitchFamily="49" charset="0"/>
              </a:rPr>
              <a:t>  Klick mich!</a:t>
            </a:r>
          </a:p>
          <a:p>
            <a:r>
              <a:rPr lang="de-DE" sz="2400" dirty="0">
                <a:solidFill>
                  <a:srgbClr val="55B4D4"/>
                </a:solidFill>
                <a:latin typeface="Menlo" panose="020B0609030804020204" pitchFamily="49" charset="0"/>
              </a:rPr>
              <a:t>&lt;/</a:t>
            </a:r>
            <a:r>
              <a:rPr lang="de-DE" sz="2400" dirty="0" err="1">
                <a:solidFill>
                  <a:srgbClr val="55B4D4"/>
                </a:solidFill>
                <a:latin typeface="Menlo" panose="020B0609030804020204" pitchFamily="49" charset="0"/>
              </a:rPr>
              <a:t>button</a:t>
            </a:r>
            <a:r>
              <a:rPr lang="de-DE" sz="2400" dirty="0">
                <a:solidFill>
                  <a:srgbClr val="55B4D4"/>
                </a:solidFill>
                <a:latin typeface="Menlo" panose="020B0609030804020204" pitchFamily="49" charset="0"/>
              </a:rPr>
              <a:t>&gt;</a:t>
            </a:r>
            <a:endParaRPr lang="de-DE" sz="2400" b="0" dirty="0">
              <a:solidFill>
                <a:srgbClr val="6C7680"/>
              </a:solidFill>
              <a:effectLst/>
              <a:latin typeface="Menlo" panose="020B0609030804020204" pitchFamily="49" charset="0"/>
            </a:endParaRPr>
          </a:p>
        </p:txBody>
      </p:sp>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Modifier</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Tree>
    <p:extLst>
      <p:ext uri="{BB962C8B-B14F-4D97-AF65-F5344CB8AC3E}">
        <p14:creationId xmlns:p14="http://schemas.microsoft.com/office/powerpoint/2010/main" val="33948633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4" name="Rechteck 3">
            <a:extLst>
              <a:ext uri="{FF2B5EF4-FFF2-40B4-BE49-F238E27FC236}">
                <a16:creationId xmlns:a16="http://schemas.microsoft.com/office/drawing/2014/main" id="{1A2D0E22-6A0F-7841-BAA1-CEE0EF17C11B}"/>
              </a:ext>
            </a:extLst>
          </p:cNvPr>
          <p:cNvSpPr/>
          <p:nvPr/>
        </p:nvSpPr>
        <p:spPr>
          <a:xfrm>
            <a:off x="550862" y="1592263"/>
            <a:ext cx="11126788" cy="1200329"/>
          </a:xfrm>
          <a:prstGeom prst="rect">
            <a:avLst/>
          </a:prstGeom>
        </p:spPr>
        <p:txBody>
          <a:bodyPr wrap="square">
            <a:spAutoFit/>
          </a:bodyPr>
          <a:lstStyle/>
          <a:p>
            <a:r>
              <a:rPr lang="de-DE" sz="2400" dirty="0">
                <a:solidFill>
                  <a:srgbClr val="55B4D4"/>
                </a:solidFill>
                <a:latin typeface="Menlo" panose="020B0609030804020204" pitchFamily="49" charset="0"/>
              </a:rPr>
              <a:t>&lt;form</a:t>
            </a:r>
            <a:r>
              <a:rPr lang="de-DE" sz="2400" dirty="0">
                <a:solidFill>
                  <a:srgbClr val="6C7680"/>
                </a:solidFill>
                <a:latin typeface="Menlo" panose="020B0609030804020204" pitchFamily="49" charset="0"/>
              </a:rPr>
              <a:t> </a:t>
            </a:r>
            <a:r>
              <a:rPr lang="de-DE" sz="2400" dirty="0" err="1">
                <a:solidFill>
                  <a:srgbClr val="F2AE49"/>
                </a:solidFill>
                <a:latin typeface="Menlo" panose="020B0609030804020204" pitchFamily="49" charset="0"/>
              </a:rPr>
              <a:t>on:submit</a:t>
            </a:r>
            <a:r>
              <a:rPr lang="de-DE" sz="2400" dirty="0" err="1">
                <a:solidFill>
                  <a:srgbClr val="6C7680"/>
                </a:solidFill>
                <a:latin typeface="Menlo" panose="020B0609030804020204" pitchFamily="49" charset="0"/>
              </a:rPr>
              <a:t>|</a:t>
            </a:r>
            <a:r>
              <a:rPr lang="de-DE" sz="2400" dirty="0" err="1">
                <a:solidFill>
                  <a:srgbClr val="F2AE49"/>
                </a:solidFill>
                <a:latin typeface="Menlo" panose="020B0609030804020204" pitchFamily="49" charset="0"/>
              </a:rPr>
              <a:t>preventDefault</a:t>
            </a:r>
            <a:r>
              <a:rPr lang="de-DE" sz="2400" dirty="0">
                <a:solidFill>
                  <a:srgbClr val="6C7680"/>
                </a:solidFill>
                <a:latin typeface="Menlo" panose="020B0609030804020204" pitchFamily="49" charset="0"/>
              </a:rPr>
              <a:t>=</a:t>
            </a:r>
            <a:r>
              <a:rPr lang="de-DE" sz="2400" dirty="0">
                <a:solidFill>
                  <a:srgbClr val="55B4D4"/>
                </a:solidFill>
                <a:latin typeface="Menlo" panose="020B0609030804020204" pitchFamily="49" charset="0"/>
              </a:rPr>
              <a:t>{</a:t>
            </a:r>
            <a:r>
              <a:rPr lang="de-DE" sz="2400" dirty="0" err="1">
                <a:solidFill>
                  <a:srgbClr val="6C7680"/>
                </a:solidFill>
                <a:latin typeface="Menlo" panose="020B0609030804020204" pitchFamily="49" charset="0"/>
              </a:rPr>
              <a:t>handleSubmit</a:t>
            </a:r>
            <a:r>
              <a:rPr lang="de-DE" sz="2400" dirty="0">
                <a:solidFill>
                  <a:srgbClr val="55B4D4"/>
                </a:solidFill>
                <a:latin typeface="Menlo" panose="020B0609030804020204" pitchFamily="49" charset="0"/>
              </a:rPr>
              <a:t>}&gt;</a:t>
            </a:r>
            <a:endParaRPr lang="de-DE" sz="2400" dirty="0">
              <a:solidFill>
                <a:srgbClr val="6C7680"/>
              </a:solidFill>
              <a:latin typeface="Menlo" panose="020B0609030804020204" pitchFamily="49" charset="0"/>
            </a:endParaRPr>
          </a:p>
          <a:p>
            <a:r>
              <a:rPr lang="de-DE" sz="2400" dirty="0">
                <a:solidFill>
                  <a:srgbClr val="6C7680"/>
                </a:solidFill>
                <a:latin typeface="Menlo" panose="020B0609030804020204" pitchFamily="49" charset="0"/>
              </a:rPr>
              <a:t>  </a:t>
            </a:r>
            <a:r>
              <a:rPr lang="de-DE" sz="2400" i="1" dirty="0">
                <a:solidFill>
                  <a:srgbClr val="ABB0B6"/>
                </a:solidFill>
                <a:latin typeface="Menlo" panose="020B0609030804020204" pitchFamily="49" charset="0"/>
              </a:rPr>
              <a:t>&lt;!-- Verhindert das </a:t>
            </a:r>
            <a:r>
              <a:rPr lang="de-DE" sz="2400" i="1" dirty="0" err="1">
                <a:solidFill>
                  <a:srgbClr val="ABB0B6"/>
                </a:solidFill>
                <a:latin typeface="Menlo" panose="020B0609030804020204" pitchFamily="49" charset="0"/>
              </a:rPr>
              <a:t>Neuladen</a:t>
            </a:r>
            <a:r>
              <a:rPr lang="de-DE" sz="2400" i="1" dirty="0">
                <a:solidFill>
                  <a:srgbClr val="ABB0B6"/>
                </a:solidFill>
                <a:latin typeface="Menlo" panose="020B0609030804020204" pitchFamily="49" charset="0"/>
              </a:rPr>
              <a:t> der Seite --&gt;</a:t>
            </a:r>
            <a:endParaRPr lang="de-DE" sz="2400" dirty="0">
              <a:solidFill>
                <a:srgbClr val="6C7680"/>
              </a:solidFill>
              <a:latin typeface="Menlo" panose="020B0609030804020204" pitchFamily="49" charset="0"/>
            </a:endParaRPr>
          </a:p>
          <a:p>
            <a:r>
              <a:rPr lang="de-DE" sz="2400" dirty="0">
                <a:solidFill>
                  <a:srgbClr val="55B4D4"/>
                </a:solidFill>
                <a:latin typeface="Menlo" panose="020B0609030804020204" pitchFamily="49" charset="0"/>
              </a:rPr>
              <a:t>&lt;/form&gt;</a:t>
            </a:r>
            <a:endParaRPr lang="de-DE" sz="2400" b="0" dirty="0">
              <a:solidFill>
                <a:srgbClr val="6C7680"/>
              </a:solidFill>
              <a:effectLst/>
              <a:latin typeface="Menlo" panose="020B0609030804020204" pitchFamily="49" charset="0"/>
            </a:endParaRPr>
          </a:p>
        </p:txBody>
      </p:sp>
      <p:sp>
        <p:nvSpPr>
          <p:cNvPr id="5" name="Textfeld 4">
            <a:extLst>
              <a:ext uri="{FF2B5EF4-FFF2-40B4-BE49-F238E27FC236}">
                <a16:creationId xmlns:a16="http://schemas.microsoft.com/office/drawing/2014/main" id="{930041FB-19C9-9746-9F73-BB12B4216C85}"/>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Modifier</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Tree>
    <p:extLst>
      <p:ext uri="{BB962C8B-B14F-4D97-AF65-F5344CB8AC3E}">
        <p14:creationId xmlns:p14="http://schemas.microsoft.com/office/powerpoint/2010/main" val="34460832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9B81B95E-46DB-7847-B4D1-11F8EC6CF607}"/>
              </a:ext>
            </a:extLst>
          </p:cNvPr>
          <p:cNvSpPr txBox="1"/>
          <p:nvPr/>
        </p:nvSpPr>
        <p:spPr>
          <a:xfrm>
            <a:off x="550863" y="3005899"/>
            <a:ext cx="8426882" cy="584775"/>
          </a:xfrm>
          <a:prstGeom prst="rect">
            <a:avLst/>
          </a:prstGeom>
          <a:noFill/>
        </p:spPr>
        <p:txBody>
          <a:bodyPr wrap="square" rtlCol="0">
            <a:spAutoFit/>
          </a:bodyPr>
          <a:lstStyle/>
          <a:p>
            <a:r>
              <a:rPr lang="de-DE" sz="32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a:t>
            </a:r>
            <a:r>
              <a:rPr lang="de-DE" sz="3200" i="1" dirty="0" err="1">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eventname|modifier</a:t>
            </a:r>
            <a:r>
              <a:rPr lang="de-DE" sz="32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a:t>
            </a:r>
            <a:r>
              <a:rPr lang="de-DE" sz="3200" i="1" dirty="0" err="1">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handler</a:t>
            </a:r>
            <a:r>
              <a:rPr lang="de-DE" sz="32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a:t>
            </a:r>
            <a:endParaRPr lang="de-DE" sz="40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8" name="Textfeld 7">
            <a:extLst>
              <a:ext uri="{FF2B5EF4-FFF2-40B4-BE49-F238E27FC236}">
                <a16:creationId xmlns:a16="http://schemas.microsoft.com/office/drawing/2014/main" id="{4E5DBF8D-B3F4-6846-A0FB-48099F1B39C0}"/>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Events</a:t>
            </a:r>
          </a:p>
        </p:txBody>
      </p:sp>
    </p:spTree>
    <p:extLst>
      <p:ext uri="{BB962C8B-B14F-4D97-AF65-F5344CB8AC3E}">
        <p14:creationId xmlns:p14="http://schemas.microsoft.com/office/powerpoint/2010/main" val="2824884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69CCD4BD-4EE9-074E-9915-5485105285CD}"/>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Projekt anlegen</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9D3B7744-4E9D-F24B-8397-9C89325A2AEC}"/>
              </a:ext>
            </a:extLst>
          </p:cNvPr>
          <p:cNvSpPr txBox="1"/>
          <p:nvPr/>
        </p:nvSpPr>
        <p:spPr>
          <a:xfrm>
            <a:off x="2220554" y="3797095"/>
            <a:ext cx="7750891" cy="523220"/>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zwei Möglichkeiten um loszulegen</a:t>
            </a:r>
          </a:p>
        </p:txBody>
      </p:sp>
    </p:spTree>
    <p:extLst>
      <p:ext uri="{BB962C8B-B14F-4D97-AF65-F5344CB8AC3E}">
        <p14:creationId xmlns:p14="http://schemas.microsoft.com/office/powerpoint/2010/main" val="2639629234"/>
      </p:ext>
    </p:extLst>
  </p:cSld>
  <p:clrMapOvr>
    <a:masterClrMapping/>
  </p:clrMapOvr>
  <p:transition spd="med">
    <p:push dir="u"/>
  </p:transition>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930041FB-19C9-9746-9F73-BB12B4216C85}"/>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Modifier</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6" name="Textfeld 5">
            <a:extLst>
              <a:ext uri="{FF2B5EF4-FFF2-40B4-BE49-F238E27FC236}">
                <a16:creationId xmlns:a16="http://schemas.microsoft.com/office/drawing/2014/main" id="{AC062F77-9BC0-7841-8A87-9C28FA749C56}"/>
              </a:ext>
            </a:extLst>
          </p:cNvPr>
          <p:cNvSpPr txBox="1"/>
          <p:nvPr/>
        </p:nvSpPr>
        <p:spPr>
          <a:xfrm>
            <a:off x="454418" y="2459504"/>
            <a:ext cx="11183400" cy="1938992"/>
          </a:xfrm>
          <a:prstGeom prst="rect">
            <a:avLst/>
          </a:prstGeom>
          <a:noFill/>
        </p:spPr>
        <p:txBody>
          <a:bodyPr wrap="square" rtlCol="0">
            <a:spAutoFit/>
          </a:bodyPr>
          <a:lstStyle/>
          <a:p>
            <a:r>
              <a:rPr lang="de-DE" sz="2400" b="1" dirty="0" err="1">
                <a:solidFill>
                  <a:srgbClr val="F2AE49"/>
                </a:solidFill>
                <a:latin typeface="Futura" panose="020B0602020204020303" pitchFamily="34" charset="-79"/>
                <a:cs typeface="Futura" panose="020B0602020204020303" pitchFamily="34" charset="-79"/>
              </a:rPr>
              <a:t>preventDefault</a:t>
            </a:r>
            <a:r>
              <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t>
            </a:r>
            <a:r>
              <a:rPr lang="de-DE" sz="2400"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t>
            </a:r>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ruft</a:t>
            </a:r>
            <a:r>
              <a:rPr lang="de-DE" sz="2400" i="1" dirty="0">
                <a:solidFill>
                  <a:schemeClr val="bg1">
                    <a:lumMod val="50000"/>
                  </a:schemeClr>
                </a:solidFill>
                <a:latin typeface="Futura" panose="020B0602020204020303" pitchFamily="34" charset="-79"/>
                <a:ea typeface="Menlo" panose="020B0609030804020204" pitchFamily="49" charset="0"/>
                <a:cs typeface="Futura" panose="020B0602020204020303" pitchFamily="34" charset="-79"/>
              </a:rPr>
              <a:t> </a:t>
            </a:r>
            <a:r>
              <a:rPr lang="de-DE" sz="2000" b="1" dirty="0" err="1">
                <a:solidFill>
                  <a:schemeClr val="tx1">
                    <a:lumMod val="65000"/>
                    <a:lumOff val="35000"/>
                  </a:schemeClr>
                </a:solidFill>
                <a:latin typeface="Menlo" panose="020B0609030804020204" pitchFamily="49" charset="0"/>
                <a:ea typeface="Menlo" panose="020B0609030804020204" pitchFamily="49" charset="0"/>
                <a:cs typeface="Menlo" panose="020B0609030804020204" pitchFamily="49" charset="0"/>
              </a:rPr>
              <a:t>event.preventDefault</a:t>
            </a:r>
            <a:r>
              <a:rPr lang="de-DE" sz="2000" b="1" dirty="0">
                <a:solidFill>
                  <a:schemeClr val="tx1">
                    <a:lumMod val="65000"/>
                    <a:lumOff val="35000"/>
                  </a:schemeClr>
                </a:solidFill>
                <a:latin typeface="Menlo" panose="020B0609030804020204" pitchFamily="49" charset="0"/>
                <a:ea typeface="Menlo" panose="020B0609030804020204" pitchFamily="49" charset="0"/>
                <a:cs typeface="Menlo" panose="020B0609030804020204" pitchFamily="49" charset="0"/>
              </a:rPr>
              <a:t>()</a:t>
            </a:r>
            <a:r>
              <a:rPr lang="de-DE" sz="2400" i="1" dirty="0">
                <a:solidFill>
                  <a:schemeClr val="bg1">
                    <a:lumMod val="50000"/>
                  </a:schemeClr>
                </a:solidFill>
                <a:latin typeface="Futura" panose="020B0602020204020303" pitchFamily="34" charset="-79"/>
                <a:ea typeface="Menlo" panose="020B0609030804020204" pitchFamily="49" charset="0"/>
                <a:cs typeface="Futura" panose="020B0602020204020303" pitchFamily="34" charset="-79"/>
              </a:rPr>
              <a:t> </a:t>
            </a:r>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vor Ausführung </a:t>
            </a:r>
          </a:p>
          <a:p>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des Event-Handlers auf</a:t>
            </a:r>
          </a:p>
          <a:p>
            <a:endParaRPr lang="de-DE" sz="2400" b="1"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err="1">
                <a:solidFill>
                  <a:srgbClr val="F2AE49"/>
                </a:solidFill>
                <a:latin typeface="Futura" panose="020B0602020204020303" pitchFamily="34" charset="-79"/>
                <a:cs typeface="Futura" panose="020B0602020204020303" pitchFamily="34" charset="-79"/>
              </a:rPr>
              <a:t>stopPropagation</a:t>
            </a:r>
            <a:r>
              <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t>
            </a:r>
            <a:r>
              <a:rPr lang="de-DE" sz="2400"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t>
            </a:r>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ruft </a:t>
            </a:r>
            <a:r>
              <a:rPr lang="de-DE" sz="2000" b="1" dirty="0" err="1">
                <a:solidFill>
                  <a:schemeClr val="tx1">
                    <a:lumMod val="65000"/>
                    <a:lumOff val="35000"/>
                  </a:schemeClr>
                </a:solidFill>
                <a:latin typeface="Menlo" panose="020B0609030804020204" pitchFamily="49" charset="0"/>
                <a:ea typeface="Menlo" panose="020B0609030804020204" pitchFamily="49" charset="0"/>
                <a:cs typeface="Menlo" panose="020B0609030804020204" pitchFamily="49" charset="0"/>
              </a:rPr>
              <a:t>event.stopPropagation</a:t>
            </a:r>
            <a:r>
              <a:rPr lang="de-DE" sz="2000" b="1" dirty="0">
                <a:solidFill>
                  <a:schemeClr val="tx1">
                    <a:lumMod val="65000"/>
                    <a:lumOff val="35000"/>
                  </a:schemeClr>
                </a:solidFill>
                <a:latin typeface="Menlo" panose="020B0609030804020204" pitchFamily="49" charset="0"/>
                <a:ea typeface="Menlo" panose="020B0609030804020204" pitchFamily="49" charset="0"/>
                <a:cs typeface="Menlo" panose="020B0609030804020204" pitchFamily="49" charset="0"/>
              </a:rPr>
              <a:t>()</a:t>
            </a:r>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 auf </a:t>
            </a:r>
          </a:p>
          <a:p>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und unterbricht die weitere Verbreitung </a:t>
            </a:r>
            <a:endParaRPr lang="de-DE" sz="2400" b="1"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p:txBody>
      </p:sp>
    </p:spTree>
    <p:extLst>
      <p:ext uri="{BB962C8B-B14F-4D97-AF65-F5344CB8AC3E}">
        <p14:creationId xmlns:p14="http://schemas.microsoft.com/office/powerpoint/2010/main" val="371337846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930041FB-19C9-9746-9F73-BB12B4216C85}"/>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Modifier</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6" name="Textfeld 5">
            <a:extLst>
              <a:ext uri="{FF2B5EF4-FFF2-40B4-BE49-F238E27FC236}">
                <a16:creationId xmlns:a16="http://schemas.microsoft.com/office/drawing/2014/main" id="{AC062F77-9BC0-7841-8A87-9C28FA749C56}"/>
              </a:ext>
            </a:extLst>
          </p:cNvPr>
          <p:cNvSpPr txBox="1"/>
          <p:nvPr/>
        </p:nvSpPr>
        <p:spPr>
          <a:xfrm>
            <a:off x="454418" y="2459504"/>
            <a:ext cx="11183400" cy="2677656"/>
          </a:xfrm>
          <a:prstGeom prst="rect">
            <a:avLst/>
          </a:prstGeom>
          <a:noFill/>
        </p:spPr>
        <p:txBody>
          <a:bodyPr wrap="square" rtlCol="0">
            <a:spAutoFit/>
          </a:bodyPr>
          <a:lstStyle/>
          <a:p>
            <a:r>
              <a:rPr lang="de-DE" sz="2400" b="1" dirty="0">
                <a:solidFill>
                  <a:srgbClr val="F2AE49"/>
                </a:solidFill>
                <a:latin typeface="Futura" panose="020B0602020204020303" pitchFamily="34" charset="-79"/>
                <a:cs typeface="Futura" panose="020B0602020204020303" pitchFamily="34" charset="-79"/>
              </a:rPr>
              <a:t>passive</a:t>
            </a:r>
            <a:r>
              <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t>
            </a:r>
            <a:r>
              <a:rPr lang="de-DE" sz="2400"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t>
            </a:r>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verbessert Scroll-Performanz </a:t>
            </a:r>
          </a:p>
          <a:p>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bei </a:t>
            </a:r>
            <a:r>
              <a:rPr lang="de-DE" sz="2000" i="1" dirty="0" err="1">
                <a:solidFill>
                  <a:schemeClr val="tx1">
                    <a:lumMod val="65000"/>
                    <a:lumOff val="35000"/>
                  </a:schemeClr>
                </a:solidFill>
                <a:latin typeface="Menlo" panose="020B0609030804020204" pitchFamily="49" charset="0"/>
                <a:ea typeface="Menlo" panose="020B0609030804020204" pitchFamily="49" charset="0"/>
                <a:cs typeface="Menlo" panose="020B0609030804020204" pitchFamily="49" charset="0"/>
              </a:rPr>
              <a:t>touch</a:t>
            </a:r>
            <a:r>
              <a:rPr lang="de-DE" sz="2000" i="1" dirty="0">
                <a:solidFill>
                  <a:schemeClr val="tx1">
                    <a:lumMod val="65000"/>
                    <a:lumOff val="35000"/>
                  </a:schemeClr>
                </a:solidFill>
                <a:latin typeface="Menlo" panose="020B0609030804020204" pitchFamily="49" charset="0"/>
                <a:ea typeface="Menlo" panose="020B0609030804020204" pitchFamily="49" charset="0"/>
                <a:cs typeface="Menlo" panose="020B0609030804020204" pitchFamily="49" charset="0"/>
              </a:rPr>
              <a:t>/</a:t>
            </a:r>
            <a:r>
              <a:rPr lang="de-DE" sz="2000" i="1" dirty="0" err="1">
                <a:solidFill>
                  <a:schemeClr val="tx1">
                    <a:lumMod val="65000"/>
                    <a:lumOff val="35000"/>
                  </a:schemeClr>
                </a:solidFill>
                <a:latin typeface="Menlo" panose="020B0609030804020204" pitchFamily="49" charset="0"/>
                <a:ea typeface="Menlo" panose="020B0609030804020204" pitchFamily="49" charset="0"/>
                <a:cs typeface="Menlo" panose="020B0609030804020204" pitchFamily="49" charset="0"/>
              </a:rPr>
              <a:t>wheel</a:t>
            </a:r>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-Events</a:t>
            </a:r>
          </a:p>
          <a:p>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 </a:t>
            </a:r>
            <a:endParaRPr lang="de-DE" sz="2400" b="1"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err="1">
                <a:solidFill>
                  <a:srgbClr val="F2AE49"/>
                </a:solidFill>
                <a:latin typeface="Futura" panose="020B0602020204020303" pitchFamily="34" charset="-79"/>
                <a:cs typeface="Futura" panose="020B0602020204020303" pitchFamily="34" charset="-79"/>
              </a:rPr>
              <a:t>capture</a:t>
            </a:r>
            <a:r>
              <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t>
            </a:r>
            <a:r>
              <a:rPr lang="de-DE" sz="2400"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t>
            </a:r>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ruft den Event-Handler in der </a:t>
            </a:r>
            <a:r>
              <a:rPr lang="de-DE" sz="2000" i="1" dirty="0" err="1">
                <a:solidFill>
                  <a:schemeClr val="tx1">
                    <a:lumMod val="65000"/>
                    <a:lumOff val="35000"/>
                  </a:schemeClr>
                </a:solidFill>
                <a:latin typeface="Menlo" panose="020B0609030804020204" pitchFamily="49" charset="0"/>
                <a:ea typeface="Menlo" panose="020B0609030804020204" pitchFamily="49" charset="0"/>
                <a:cs typeface="Menlo" panose="020B0609030804020204" pitchFamily="49" charset="0"/>
              </a:rPr>
              <a:t>capture</a:t>
            </a:r>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-Phase </a:t>
            </a:r>
          </a:p>
          <a:p>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anstatt in der </a:t>
            </a:r>
            <a:r>
              <a:rPr lang="de-DE" sz="2000" i="1" dirty="0" err="1">
                <a:solidFill>
                  <a:schemeClr val="tx1">
                    <a:lumMod val="65000"/>
                    <a:lumOff val="35000"/>
                  </a:schemeClr>
                </a:solidFill>
                <a:latin typeface="Menlo" panose="020B0609030804020204" pitchFamily="49" charset="0"/>
                <a:ea typeface="Menlo" panose="020B0609030804020204" pitchFamily="49" charset="0"/>
                <a:cs typeface="Menlo" panose="020B0609030804020204" pitchFamily="49" charset="0"/>
              </a:rPr>
              <a:t>bubbling</a:t>
            </a:r>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-Phase auf</a:t>
            </a:r>
          </a:p>
          <a:p>
            <a:endParaRPr lang="de-DE" sz="2400" b="1"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a:p>
            <a:r>
              <a:rPr lang="de-DE" sz="2400" b="1" dirty="0" err="1">
                <a:solidFill>
                  <a:srgbClr val="F2AE49"/>
                </a:solidFill>
                <a:latin typeface="Futura" panose="020B0602020204020303" pitchFamily="34" charset="-79"/>
                <a:cs typeface="Futura" panose="020B0602020204020303" pitchFamily="34" charset="-79"/>
              </a:rPr>
              <a:t>once</a:t>
            </a:r>
            <a:r>
              <a:rPr lang="de-DE" sz="2400"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t>
            </a:r>
            <a:r>
              <a:rPr lang="de-DE" sz="2400"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 </a:t>
            </a:r>
            <a:r>
              <a:rPr lang="de-DE" sz="2400"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entfernt den Event-Handler nach dem ersten Aufruf</a:t>
            </a:r>
            <a:endParaRPr lang="de-DE" sz="2400" b="1" i="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endParaRPr>
          </a:p>
        </p:txBody>
      </p:sp>
    </p:spTree>
    <p:extLst>
      <p:ext uri="{BB962C8B-B14F-4D97-AF65-F5344CB8AC3E}">
        <p14:creationId xmlns:p14="http://schemas.microsoft.com/office/powerpoint/2010/main" val="10268005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A23F9C4-2B1C-1440-939B-FB1549539273}"/>
              </a:ext>
            </a:extLst>
          </p:cNvPr>
          <p:cNvSpPr txBox="1"/>
          <p:nvPr/>
        </p:nvSpPr>
        <p:spPr>
          <a:xfrm>
            <a:off x="550863" y="2930098"/>
            <a:ext cx="7750891" cy="584775"/>
          </a:xfrm>
          <a:prstGeom prst="rect">
            <a:avLst/>
          </a:prstGeom>
          <a:noFill/>
        </p:spPr>
        <p:txBody>
          <a:bodyPr wrap="square" rtlCol="0">
            <a:spAutoFit/>
          </a:bodyPr>
          <a:lstStyle/>
          <a:p>
            <a:r>
              <a:rPr lang="de-DE" sz="32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a:t>
            </a:r>
            <a:r>
              <a:rPr lang="de-DE" sz="3200" i="1" dirty="0" err="1">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eventname</a:t>
            </a:r>
            <a:r>
              <a:rPr lang="de-DE" sz="32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a:t>
            </a:r>
            <a:r>
              <a:rPr lang="de-DE" sz="3200" i="1" dirty="0" err="1">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handler</a:t>
            </a:r>
            <a:r>
              <a:rPr lang="de-DE" sz="32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a:t>
            </a:r>
            <a:endParaRPr lang="de-DE" sz="40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8" name="Textfeld 7">
            <a:extLst>
              <a:ext uri="{FF2B5EF4-FFF2-40B4-BE49-F238E27FC236}">
                <a16:creationId xmlns:a16="http://schemas.microsoft.com/office/drawing/2014/main" id="{4E5DBF8D-B3F4-6846-A0FB-48099F1B39C0}"/>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Events weiterleiten</a:t>
            </a:r>
          </a:p>
        </p:txBody>
      </p:sp>
    </p:spTree>
    <p:extLst>
      <p:ext uri="{BB962C8B-B14F-4D97-AF65-F5344CB8AC3E}">
        <p14:creationId xmlns:p14="http://schemas.microsoft.com/office/powerpoint/2010/main" val="21648367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7A23F9C4-2B1C-1440-939B-FB1549539273}"/>
              </a:ext>
            </a:extLst>
          </p:cNvPr>
          <p:cNvSpPr txBox="1"/>
          <p:nvPr/>
        </p:nvSpPr>
        <p:spPr>
          <a:xfrm>
            <a:off x="550863" y="2930098"/>
            <a:ext cx="7750891" cy="584775"/>
          </a:xfrm>
          <a:prstGeom prst="rect">
            <a:avLst/>
          </a:prstGeom>
          <a:noFill/>
        </p:spPr>
        <p:txBody>
          <a:bodyPr wrap="square" rtlCol="0">
            <a:spAutoFit/>
          </a:bodyPr>
          <a:lstStyle/>
          <a:p>
            <a:r>
              <a:rPr lang="de-DE" sz="3200"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on:</a:t>
            </a:r>
            <a:r>
              <a:rPr lang="de-DE" sz="3200" i="1" dirty="0" err="1">
                <a:solidFill>
                  <a:schemeClr val="bg1">
                    <a:lumMod val="65000"/>
                  </a:schemeClr>
                </a:solidFill>
                <a:latin typeface="Menlo" panose="020B0609030804020204" pitchFamily="49" charset="0"/>
                <a:ea typeface="Menlo" panose="020B0609030804020204" pitchFamily="49" charset="0"/>
                <a:cs typeface="Menlo" panose="020B0609030804020204" pitchFamily="49" charset="0"/>
              </a:rPr>
              <a:t>eventname</a:t>
            </a:r>
            <a:endParaRPr lang="de-DE" sz="4000" i="1" dirty="0">
              <a:solidFill>
                <a:schemeClr val="bg1">
                  <a:lumMod val="65000"/>
                </a:schemeClr>
              </a:solidFill>
              <a:latin typeface="Menlo" panose="020B0609030804020204" pitchFamily="49" charset="0"/>
              <a:ea typeface="Menlo" panose="020B0609030804020204" pitchFamily="49" charset="0"/>
              <a:cs typeface="Menlo" panose="020B0609030804020204" pitchFamily="49" charset="0"/>
            </a:endParaRPr>
          </a:p>
        </p:txBody>
      </p:sp>
      <p:sp>
        <p:nvSpPr>
          <p:cNvPr id="8" name="Textfeld 7">
            <a:extLst>
              <a:ext uri="{FF2B5EF4-FFF2-40B4-BE49-F238E27FC236}">
                <a16:creationId xmlns:a16="http://schemas.microsoft.com/office/drawing/2014/main" id="{4E5DBF8D-B3F4-6846-A0FB-48099F1B39C0}"/>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Events weiterleiten</a:t>
            </a:r>
          </a:p>
        </p:txBody>
      </p:sp>
    </p:spTree>
    <p:extLst>
      <p:ext uri="{BB962C8B-B14F-4D97-AF65-F5344CB8AC3E}">
        <p14:creationId xmlns:p14="http://schemas.microsoft.com/office/powerpoint/2010/main" val="270446104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Events weiterleiten</a:t>
            </a:r>
          </a:p>
        </p:txBody>
      </p:sp>
      <p:sp>
        <p:nvSpPr>
          <p:cNvPr id="7" name="Rechteck 6">
            <a:extLst>
              <a:ext uri="{FF2B5EF4-FFF2-40B4-BE49-F238E27FC236}">
                <a16:creationId xmlns:a16="http://schemas.microsoft.com/office/drawing/2014/main" id="{8CC4E625-27B4-9C4D-BE5F-75BE157C100E}"/>
              </a:ext>
            </a:extLst>
          </p:cNvPr>
          <p:cNvSpPr/>
          <p:nvPr/>
        </p:nvSpPr>
        <p:spPr>
          <a:xfrm>
            <a:off x="550863" y="1597945"/>
            <a:ext cx="9353158" cy="2246769"/>
          </a:xfrm>
          <a:prstGeom prst="rect">
            <a:avLst/>
          </a:prstGeom>
        </p:spPr>
        <p:txBody>
          <a:bodyPr wrap="square">
            <a:spAutoFit/>
          </a:bodyPr>
          <a:lstStyle/>
          <a:p>
            <a:r>
              <a:rPr lang="de-DE" sz="2800" dirty="0">
                <a:solidFill>
                  <a:schemeClr val="bg1">
                    <a:lumMod val="75000"/>
                  </a:schemeClr>
                </a:solidFill>
                <a:latin typeface="Menlo" panose="020B0609030804020204" pitchFamily="49" charset="0"/>
              </a:rPr>
              <a:t>...</a:t>
            </a:r>
          </a:p>
          <a:p>
            <a:endParaRPr lang="de-DE" sz="2800" dirty="0">
              <a:solidFill>
                <a:srgbClr val="55B4D4"/>
              </a:solidFill>
              <a:latin typeface="Menlo" panose="020B0609030804020204" pitchFamily="49" charset="0"/>
            </a:endParaRPr>
          </a:p>
          <a:p>
            <a:r>
              <a:rPr lang="de-DE" sz="2800" dirty="0">
                <a:solidFill>
                  <a:srgbClr val="55B4D4"/>
                </a:solidFill>
                <a:latin typeface="Menlo" panose="020B0609030804020204" pitchFamily="49" charset="0"/>
              </a:rPr>
              <a:t>&lt;</a:t>
            </a:r>
            <a:r>
              <a:rPr lang="de-DE" sz="2800" dirty="0" err="1">
                <a:solidFill>
                  <a:srgbClr val="55B4D4"/>
                </a:solidFill>
                <a:latin typeface="Menlo" panose="020B0609030804020204" pitchFamily="49" charset="0"/>
              </a:rPr>
              <a:t>button</a:t>
            </a:r>
            <a:r>
              <a:rPr lang="de-DE" sz="2800" dirty="0">
                <a:solidFill>
                  <a:srgbClr val="6C7680"/>
                </a:solidFill>
                <a:latin typeface="Menlo" panose="020B0609030804020204" pitchFamily="49" charset="0"/>
              </a:rPr>
              <a:t> </a:t>
            </a:r>
            <a:r>
              <a:rPr lang="de-DE" sz="2800" dirty="0" err="1">
                <a:solidFill>
                  <a:srgbClr val="F2AE49"/>
                </a:solidFill>
                <a:latin typeface="Menlo" panose="020B0609030804020204" pitchFamily="49" charset="0"/>
              </a:rPr>
              <a:t>on:click</a:t>
            </a:r>
            <a:r>
              <a:rPr lang="de-DE" sz="2800" dirty="0">
                <a:solidFill>
                  <a:srgbClr val="6C7680"/>
                </a:solidFill>
                <a:latin typeface="Menlo" panose="020B0609030804020204" pitchFamily="49" charset="0"/>
              </a:rPr>
              <a:t>=</a:t>
            </a:r>
            <a:r>
              <a:rPr lang="de-DE" sz="2800" dirty="0">
                <a:solidFill>
                  <a:srgbClr val="55B4D4"/>
                </a:solidFill>
                <a:latin typeface="Menlo" panose="020B0609030804020204" pitchFamily="49" charset="0"/>
              </a:rPr>
              <a:t>{</a:t>
            </a:r>
            <a:r>
              <a:rPr lang="de-DE" sz="2800" dirty="0" err="1">
                <a:solidFill>
                  <a:srgbClr val="6C7680"/>
                </a:solidFill>
                <a:latin typeface="Menlo" panose="020B0609030804020204" pitchFamily="49" charset="0"/>
              </a:rPr>
              <a:t>handler</a:t>
            </a:r>
            <a:r>
              <a:rPr lang="de-DE" sz="2800" dirty="0">
                <a:solidFill>
                  <a:srgbClr val="55B4D4"/>
                </a:solidFill>
                <a:latin typeface="Menlo" panose="020B0609030804020204" pitchFamily="49" charset="0"/>
              </a:rPr>
              <a:t>}&gt;</a:t>
            </a:r>
            <a:endParaRPr lang="de-DE" sz="2800" dirty="0">
              <a:solidFill>
                <a:srgbClr val="6C7680"/>
              </a:solidFill>
              <a:latin typeface="Menlo" panose="020B0609030804020204" pitchFamily="49" charset="0"/>
            </a:endParaRPr>
          </a:p>
          <a:p>
            <a:r>
              <a:rPr lang="de-DE" sz="2800" dirty="0">
                <a:solidFill>
                  <a:srgbClr val="6C7680"/>
                </a:solidFill>
                <a:latin typeface="Menlo" panose="020B0609030804020204" pitchFamily="49" charset="0"/>
              </a:rPr>
              <a:t>  </a:t>
            </a:r>
            <a:r>
              <a:rPr lang="de-DE" sz="2800" dirty="0">
                <a:solidFill>
                  <a:srgbClr val="55B4D4"/>
                </a:solidFill>
                <a:latin typeface="Menlo" panose="020B0609030804020204" pitchFamily="49" charset="0"/>
              </a:rPr>
              <a:t>&lt;</a:t>
            </a:r>
            <a:r>
              <a:rPr lang="de-DE" sz="2800" dirty="0" err="1">
                <a:solidFill>
                  <a:srgbClr val="55B4D4"/>
                </a:solidFill>
                <a:latin typeface="Menlo" panose="020B0609030804020204" pitchFamily="49" charset="0"/>
              </a:rPr>
              <a:t>slot</a:t>
            </a:r>
            <a:r>
              <a:rPr lang="de-DE" sz="2800" dirty="0">
                <a:solidFill>
                  <a:srgbClr val="55B4D4"/>
                </a:solidFill>
                <a:latin typeface="Menlo" panose="020B0609030804020204" pitchFamily="49" charset="0"/>
              </a:rPr>
              <a:t>/&gt;</a:t>
            </a:r>
            <a:endParaRPr lang="de-DE" sz="2800" dirty="0">
              <a:solidFill>
                <a:srgbClr val="6C7680"/>
              </a:solidFill>
              <a:latin typeface="Menlo" panose="020B0609030804020204" pitchFamily="49" charset="0"/>
            </a:endParaRPr>
          </a:p>
          <a:p>
            <a:r>
              <a:rPr lang="de-DE" sz="2800" dirty="0">
                <a:solidFill>
                  <a:srgbClr val="55B4D4"/>
                </a:solidFill>
                <a:latin typeface="Menlo" panose="020B0609030804020204" pitchFamily="49" charset="0"/>
              </a:rPr>
              <a:t>&lt;/</a:t>
            </a:r>
            <a:r>
              <a:rPr lang="de-DE" sz="2800" dirty="0" err="1">
                <a:solidFill>
                  <a:srgbClr val="55B4D4"/>
                </a:solidFill>
                <a:latin typeface="Menlo" panose="020B0609030804020204" pitchFamily="49" charset="0"/>
              </a:rPr>
              <a:t>button</a:t>
            </a:r>
            <a:r>
              <a:rPr lang="de-DE" sz="2800" dirty="0">
                <a:solidFill>
                  <a:srgbClr val="55B4D4"/>
                </a:solidFill>
                <a:latin typeface="Menlo" panose="020B0609030804020204" pitchFamily="49" charset="0"/>
              </a:rPr>
              <a:t>&gt;</a:t>
            </a:r>
            <a:endParaRPr lang="de-DE" sz="28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38049578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Events weiterleiten</a:t>
            </a:r>
          </a:p>
        </p:txBody>
      </p:sp>
      <p:sp>
        <p:nvSpPr>
          <p:cNvPr id="7" name="Rechteck 6">
            <a:extLst>
              <a:ext uri="{FF2B5EF4-FFF2-40B4-BE49-F238E27FC236}">
                <a16:creationId xmlns:a16="http://schemas.microsoft.com/office/drawing/2014/main" id="{8CC4E625-27B4-9C4D-BE5F-75BE157C100E}"/>
              </a:ext>
            </a:extLst>
          </p:cNvPr>
          <p:cNvSpPr/>
          <p:nvPr/>
        </p:nvSpPr>
        <p:spPr>
          <a:xfrm>
            <a:off x="550863" y="1597945"/>
            <a:ext cx="9353158" cy="2246769"/>
          </a:xfrm>
          <a:prstGeom prst="rect">
            <a:avLst/>
          </a:prstGeom>
        </p:spPr>
        <p:txBody>
          <a:bodyPr wrap="square">
            <a:spAutoFit/>
          </a:bodyPr>
          <a:lstStyle/>
          <a:p>
            <a:r>
              <a:rPr lang="de-DE" sz="2800" dirty="0">
                <a:solidFill>
                  <a:schemeClr val="bg1">
                    <a:lumMod val="75000"/>
                  </a:schemeClr>
                </a:solidFill>
                <a:latin typeface="Menlo" panose="020B0609030804020204" pitchFamily="49" charset="0"/>
              </a:rPr>
              <a:t>...</a:t>
            </a:r>
          </a:p>
          <a:p>
            <a:endParaRPr lang="de-DE" sz="2800" dirty="0">
              <a:solidFill>
                <a:srgbClr val="55B4D4"/>
              </a:solidFill>
              <a:latin typeface="Menlo" panose="020B0609030804020204" pitchFamily="49" charset="0"/>
            </a:endParaRPr>
          </a:p>
          <a:p>
            <a:r>
              <a:rPr lang="de-DE" sz="2800" dirty="0">
                <a:solidFill>
                  <a:srgbClr val="55B4D4"/>
                </a:solidFill>
                <a:latin typeface="Menlo" panose="020B0609030804020204" pitchFamily="49" charset="0"/>
              </a:rPr>
              <a:t>&lt;</a:t>
            </a:r>
            <a:r>
              <a:rPr lang="de-DE" sz="2800" dirty="0" err="1">
                <a:solidFill>
                  <a:srgbClr val="55B4D4"/>
                </a:solidFill>
                <a:latin typeface="Menlo" panose="020B0609030804020204" pitchFamily="49" charset="0"/>
              </a:rPr>
              <a:t>button</a:t>
            </a:r>
            <a:r>
              <a:rPr lang="de-DE" sz="2800" dirty="0">
                <a:solidFill>
                  <a:srgbClr val="6C7680"/>
                </a:solidFill>
                <a:latin typeface="Menlo" panose="020B0609030804020204" pitchFamily="49" charset="0"/>
              </a:rPr>
              <a:t> </a:t>
            </a:r>
            <a:r>
              <a:rPr lang="de-DE" sz="2800" dirty="0" err="1">
                <a:solidFill>
                  <a:srgbClr val="F2AE49"/>
                </a:solidFill>
                <a:latin typeface="Menlo" panose="020B0609030804020204" pitchFamily="49" charset="0"/>
              </a:rPr>
              <a:t>on:click</a:t>
            </a:r>
            <a:r>
              <a:rPr lang="de-DE" sz="2800" dirty="0">
                <a:solidFill>
                  <a:srgbClr val="F2AE49"/>
                </a:solidFill>
                <a:latin typeface="Menlo" panose="020B0609030804020204" pitchFamily="49" charset="0"/>
              </a:rPr>
              <a:t> </a:t>
            </a:r>
            <a:r>
              <a:rPr lang="de-DE" sz="2800" dirty="0">
                <a:solidFill>
                  <a:srgbClr val="55B4D4"/>
                </a:solidFill>
                <a:latin typeface="Menlo" panose="020B0609030804020204" pitchFamily="49" charset="0"/>
              </a:rPr>
              <a:t>&gt;</a:t>
            </a:r>
            <a:endParaRPr lang="de-DE" sz="2800" dirty="0">
              <a:solidFill>
                <a:srgbClr val="6C7680"/>
              </a:solidFill>
              <a:latin typeface="Menlo" panose="020B0609030804020204" pitchFamily="49" charset="0"/>
            </a:endParaRPr>
          </a:p>
          <a:p>
            <a:r>
              <a:rPr lang="de-DE" sz="2800" dirty="0">
                <a:solidFill>
                  <a:srgbClr val="6C7680"/>
                </a:solidFill>
                <a:latin typeface="Menlo" panose="020B0609030804020204" pitchFamily="49" charset="0"/>
              </a:rPr>
              <a:t>  </a:t>
            </a:r>
            <a:r>
              <a:rPr lang="de-DE" sz="2800" dirty="0">
                <a:solidFill>
                  <a:srgbClr val="55B4D4"/>
                </a:solidFill>
                <a:latin typeface="Menlo" panose="020B0609030804020204" pitchFamily="49" charset="0"/>
              </a:rPr>
              <a:t>&lt;</a:t>
            </a:r>
            <a:r>
              <a:rPr lang="de-DE" sz="2800" dirty="0" err="1">
                <a:solidFill>
                  <a:srgbClr val="55B4D4"/>
                </a:solidFill>
                <a:latin typeface="Menlo" panose="020B0609030804020204" pitchFamily="49" charset="0"/>
              </a:rPr>
              <a:t>slot</a:t>
            </a:r>
            <a:r>
              <a:rPr lang="de-DE" sz="2800" dirty="0">
                <a:solidFill>
                  <a:srgbClr val="55B4D4"/>
                </a:solidFill>
                <a:latin typeface="Menlo" panose="020B0609030804020204" pitchFamily="49" charset="0"/>
              </a:rPr>
              <a:t>/&gt;</a:t>
            </a:r>
            <a:endParaRPr lang="de-DE" sz="2800" dirty="0">
              <a:solidFill>
                <a:srgbClr val="6C7680"/>
              </a:solidFill>
              <a:latin typeface="Menlo" panose="020B0609030804020204" pitchFamily="49" charset="0"/>
            </a:endParaRPr>
          </a:p>
          <a:p>
            <a:r>
              <a:rPr lang="de-DE" sz="2800" dirty="0">
                <a:solidFill>
                  <a:srgbClr val="55B4D4"/>
                </a:solidFill>
                <a:latin typeface="Menlo" panose="020B0609030804020204" pitchFamily="49" charset="0"/>
              </a:rPr>
              <a:t>&lt;/</a:t>
            </a:r>
            <a:r>
              <a:rPr lang="de-DE" sz="2800" dirty="0" err="1">
                <a:solidFill>
                  <a:srgbClr val="55B4D4"/>
                </a:solidFill>
                <a:latin typeface="Menlo" panose="020B0609030804020204" pitchFamily="49" charset="0"/>
              </a:rPr>
              <a:t>button</a:t>
            </a:r>
            <a:r>
              <a:rPr lang="de-DE" sz="2800" dirty="0">
                <a:solidFill>
                  <a:srgbClr val="55B4D4"/>
                </a:solidFill>
                <a:latin typeface="Menlo" panose="020B0609030804020204" pitchFamily="49" charset="0"/>
              </a:rPr>
              <a:t>&gt;</a:t>
            </a:r>
            <a:endParaRPr lang="de-DE" sz="28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48936232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5" name="Textfeld 4">
            <a:extLst>
              <a:ext uri="{FF2B5EF4-FFF2-40B4-BE49-F238E27FC236}">
                <a16:creationId xmlns:a16="http://schemas.microsoft.com/office/drawing/2014/main" id="{DDD95EB1-B498-3242-B59B-CBFAB1EC84DE}"/>
              </a:ext>
            </a:extLst>
          </p:cNvPr>
          <p:cNvSpPr txBox="1"/>
          <p:nvPr/>
        </p:nvSpPr>
        <p:spPr>
          <a:xfrm>
            <a:off x="454418" y="412043"/>
            <a:ext cx="4030117" cy="369332"/>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Events weiterleiten</a:t>
            </a:r>
          </a:p>
        </p:txBody>
      </p:sp>
      <p:sp>
        <p:nvSpPr>
          <p:cNvPr id="2" name="Rechteck 1">
            <a:extLst>
              <a:ext uri="{FF2B5EF4-FFF2-40B4-BE49-F238E27FC236}">
                <a16:creationId xmlns:a16="http://schemas.microsoft.com/office/drawing/2014/main" id="{B5FD5CDA-6BF6-CF42-87CC-5A8546DA85EB}"/>
              </a:ext>
            </a:extLst>
          </p:cNvPr>
          <p:cNvSpPr/>
          <p:nvPr/>
        </p:nvSpPr>
        <p:spPr>
          <a:xfrm>
            <a:off x="550863" y="2464845"/>
            <a:ext cx="11039454" cy="1384995"/>
          </a:xfrm>
          <a:prstGeom prst="rect">
            <a:avLst/>
          </a:prstGeom>
        </p:spPr>
        <p:txBody>
          <a:bodyPr wrap="square">
            <a:spAutoFit/>
          </a:bodyPr>
          <a:lstStyle/>
          <a:p>
            <a:r>
              <a:rPr lang="de-DE" sz="2800" dirty="0">
                <a:solidFill>
                  <a:srgbClr val="55B4D4"/>
                </a:solidFill>
                <a:latin typeface="Menlo" panose="020B0609030804020204" pitchFamily="49" charset="0"/>
              </a:rPr>
              <a:t>&lt;</a:t>
            </a:r>
            <a:r>
              <a:rPr lang="de-DE" sz="2800" dirty="0" err="1">
                <a:solidFill>
                  <a:srgbClr val="55B4D4"/>
                </a:solidFill>
                <a:latin typeface="Menlo" panose="020B0609030804020204" pitchFamily="49" charset="0"/>
              </a:rPr>
              <a:t>FancyButton</a:t>
            </a:r>
            <a:r>
              <a:rPr lang="de-DE" sz="2800" dirty="0">
                <a:solidFill>
                  <a:srgbClr val="6C7680"/>
                </a:solidFill>
                <a:latin typeface="Menlo" panose="020B0609030804020204" pitchFamily="49" charset="0"/>
              </a:rPr>
              <a:t> </a:t>
            </a:r>
            <a:r>
              <a:rPr lang="de-DE" sz="2800" dirty="0" err="1">
                <a:solidFill>
                  <a:srgbClr val="F2AE49"/>
                </a:solidFill>
                <a:latin typeface="Menlo" panose="020B0609030804020204" pitchFamily="49" charset="0"/>
              </a:rPr>
              <a:t>on:click</a:t>
            </a:r>
            <a:r>
              <a:rPr lang="de-DE" sz="2800" dirty="0">
                <a:solidFill>
                  <a:srgbClr val="6C7680"/>
                </a:solidFill>
                <a:latin typeface="Menlo" panose="020B0609030804020204" pitchFamily="49" charset="0"/>
              </a:rPr>
              <a:t>=</a:t>
            </a:r>
            <a:r>
              <a:rPr lang="de-DE" sz="2800" dirty="0">
                <a:solidFill>
                  <a:srgbClr val="55B4D4"/>
                </a:solidFill>
                <a:latin typeface="Menlo" panose="020B0609030804020204" pitchFamily="49" charset="0"/>
              </a:rPr>
              <a:t>{</a:t>
            </a:r>
            <a:r>
              <a:rPr lang="de-DE" sz="2800" dirty="0" err="1">
                <a:solidFill>
                  <a:srgbClr val="6C7680"/>
                </a:solidFill>
                <a:latin typeface="Menlo" panose="020B0609030804020204" pitchFamily="49" charset="0"/>
              </a:rPr>
              <a:t>handler</a:t>
            </a:r>
            <a:r>
              <a:rPr lang="de-DE" sz="2800" dirty="0">
                <a:solidFill>
                  <a:srgbClr val="55B4D4"/>
                </a:solidFill>
                <a:latin typeface="Menlo" panose="020B0609030804020204" pitchFamily="49" charset="0"/>
              </a:rPr>
              <a:t>}&gt;</a:t>
            </a:r>
          </a:p>
          <a:p>
            <a:r>
              <a:rPr lang="de-DE" sz="2800" dirty="0">
                <a:solidFill>
                  <a:srgbClr val="6C7680"/>
                </a:solidFill>
                <a:latin typeface="Menlo" panose="020B0609030804020204" pitchFamily="49" charset="0"/>
              </a:rPr>
              <a:t>  Klick mich!</a:t>
            </a:r>
          </a:p>
          <a:p>
            <a:r>
              <a:rPr lang="de-DE" sz="2800" dirty="0">
                <a:solidFill>
                  <a:srgbClr val="55B4D4"/>
                </a:solidFill>
                <a:latin typeface="Menlo" panose="020B0609030804020204" pitchFamily="49" charset="0"/>
              </a:rPr>
              <a:t>&lt;/</a:t>
            </a:r>
            <a:r>
              <a:rPr lang="de-DE" sz="2800" dirty="0" err="1">
                <a:solidFill>
                  <a:srgbClr val="55B4D4"/>
                </a:solidFill>
                <a:latin typeface="Menlo" panose="020B0609030804020204" pitchFamily="49" charset="0"/>
              </a:rPr>
              <a:t>FancyButton</a:t>
            </a:r>
            <a:r>
              <a:rPr lang="de-DE" sz="2800" dirty="0">
                <a:solidFill>
                  <a:srgbClr val="55B4D4"/>
                </a:solidFill>
                <a:latin typeface="Menlo" panose="020B0609030804020204" pitchFamily="49" charset="0"/>
              </a:rPr>
              <a:t>&gt;</a:t>
            </a:r>
            <a:endParaRPr lang="de-DE" sz="28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116940305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Textfeld 2">
            <a:extLst>
              <a:ext uri="{FF2B5EF4-FFF2-40B4-BE49-F238E27FC236}">
                <a16:creationId xmlns:a16="http://schemas.microsoft.com/office/drawing/2014/main" id="{E504A217-68E7-4A45-BF32-4E8384EEBD63}"/>
              </a:ext>
            </a:extLst>
          </p:cNvPr>
          <p:cNvSpPr txBox="1"/>
          <p:nvPr/>
        </p:nvSpPr>
        <p:spPr>
          <a:xfrm>
            <a:off x="2220554" y="2689099"/>
            <a:ext cx="7750891" cy="1107996"/>
          </a:xfrm>
          <a:prstGeom prst="rect">
            <a:avLst/>
          </a:prstGeom>
          <a:noFill/>
        </p:spPr>
        <p:txBody>
          <a:bodyPr wrap="square" rtlCol="0">
            <a:spAutoFit/>
          </a:bodyPr>
          <a:lstStyle/>
          <a:p>
            <a:pPr algn="ctr"/>
            <a:r>
              <a:rPr lang="de-DE" sz="6600" b="1" dirty="0">
                <a:solidFill>
                  <a:schemeClr val="tx1">
                    <a:lumMod val="65000"/>
                    <a:lumOff val="35000"/>
                  </a:schemeClr>
                </a:solidFill>
                <a:latin typeface="Futura" panose="020B0602020204020303" pitchFamily="34" charset="-79"/>
                <a:cs typeface="Futura" panose="020B0602020204020303" pitchFamily="34" charset="-79"/>
              </a:rPr>
              <a:t>Slots</a:t>
            </a:r>
            <a:endParaRPr lang="de-DE" sz="6600" b="1" dirty="0">
              <a:solidFill>
                <a:schemeClr val="bg1">
                  <a:lumMod val="65000"/>
                </a:schemeClr>
              </a:solidFill>
              <a:latin typeface="Futura" panose="020B0602020204020303" pitchFamily="34" charset="-79"/>
              <a:cs typeface="Futura" panose="020B0602020204020303" pitchFamily="34" charset="-79"/>
            </a:endParaRPr>
          </a:p>
        </p:txBody>
      </p:sp>
      <p:sp>
        <p:nvSpPr>
          <p:cNvPr id="4" name="Textfeld 3">
            <a:extLst>
              <a:ext uri="{FF2B5EF4-FFF2-40B4-BE49-F238E27FC236}">
                <a16:creationId xmlns:a16="http://schemas.microsoft.com/office/drawing/2014/main" id="{89BAC448-5C40-AD41-A379-77050ADE140B}"/>
              </a:ext>
            </a:extLst>
          </p:cNvPr>
          <p:cNvSpPr txBox="1"/>
          <p:nvPr/>
        </p:nvSpPr>
        <p:spPr>
          <a:xfrm>
            <a:off x="2220554" y="3797095"/>
            <a:ext cx="7750891" cy="954107"/>
          </a:xfrm>
          <a:prstGeom prst="rect">
            <a:avLst/>
          </a:prstGeom>
          <a:noFill/>
        </p:spPr>
        <p:txBody>
          <a:bodyPr wrap="square" rtlCol="0">
            <a:spAutoFit/>
          </a:bodyPr>
          <a:lstStyle/>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Platzhalter für </a:t>
            </a:r>
          </a:p>
          <a:p>
            <a:pPr algn="ctr"/>
            <a:r>
              <a:rPr lang="de-DE" sz="2800" dirty="0">
                <a:solidFill>
                  <a:schemeClr val="bg1">
                    <a:lumMod val="50000"/>
                  </a:schemeClr>
                </a:solidFill>
                <a:latin typeface="Helvetica Neue Thin" panose="020B0403020202020204" pitchFamily="34" charset="0"/>
                <a:ea typeface="Helvetica Neue Thin" panose="020B0403020202020204" pitchFamily="34" charset="0"/>
                <a:cs typeface="Futura Medium" panose="020B0602020204020303" pitchFamily="34" charset="-79"/>
              </a:rPr>
              <a:t>benutzerdefiniertes Markup</a:t>
            </a:r>
          </a:p>
        </p:txBody>
      </p:sp>
    </p:spTree>
    <p:extLst>
      <p:ext uri="{BB962C8B-B14F-4D97-AF65-F5344CB8AC3E}">
        <p14:creationId xmlns:p14="http://schemas.microsoft.com/office/powerpoint/2010/main" val="4276655454"/>
      </p:ext>
    </p:extLst>
  </p:cSld>
  <p:clrMapOvr>
    <a:masterClrMapping/>
  </p:clrMapOvr>
  <p:transition spd="med">
    <p:push dir="u"/>
  </p:transition>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7" name="Textfeld 6">
            <a:extLst>
              <a:ext uri="{FF2B5EF4-FFF2-40B4-BE49-F238E27FC236}">
                <a16:creationId xmlns:a16="http://schemas.microsoft.com/office/drawing/2014/main" id="{E0F58C60-4516-FB4B-BFE7-7511B49AB48D}"/>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Slots</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Alert.svelte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
        <p:nvSpPr>
          <p:cNvPr id="3" name="Rechteck 2">
            <a:extLst>
              <a:ext uri="{FF2B5EF4-FFF2-40B4-BE49-F238E27FC236}">
                <a16:creationId xmlns:a16="http://schemas.microsoft.com/office/drawing/2014/main" id="{27A320E4-87E7-7A4B-AD12-375EF61A4F8A}"/>
              </a:ext>
            </a:extLst>
          </p:cNvPr>
          <p:cNvSpPr/>
          <p:nvPr/>
        </p:nvSpPr>
        <p:spPr>
          <a:xfrm>
            <a:off x="550863" y="1592263"/>
            <a:ext cx="8819949" cy="5016758"/>
          </a:xfrm>
          <a:prstGeom prst="rect">
            <a:avLst/>
          </a:prstGeom>
        </p:spPr>
        <p:txBody>
          <a:bodyPr wrap="square">
            <a:spAutoFit/>
          </a:bodyPr>
          <a:lstStyle/>
          <a:p>
            <a:r>
              <a:rPr lang="de-DE" sz="2000" dirty="0">
                <a:solidFill>
                  <a:srgbClr val="55B4D4"/>
                </a:solidFill>
                <a:latin typeface="Menlo" panose="020B0609030804020204" pitchFamily="49" charset="0"/>
              </a:rPr>
              <a:t>&lt;style&gt;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F2AE49"/>
                </a:solidFill>
                <a:latin typeface="Menlo" panose="020B0609030804020204" pitchFamily="49" charset="0"/>
              </a:rPr>
              <a:t>.alert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55B4D4"/>
                </a:solidFill>
                <a:latin typeface="Menlo" panose="020B0609030804020204" pitchFamily="49" charset="0"/>
              </a:rPr>
              <a:t>padding</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FA8D3E"/>
                </a:solidFill>
                <a:latin typeface="Menlo" panose="020B0609030804020204" pitchFamily="49" charset="0"/>
              </a:rPr>
              <a:t>rem</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55B4D4"/>
                </a:solidFill>
                <a:latin typeface="Menlo" panose="020B0609030804020204" pitchFamily="49" charset="0"/>
              </a:rPr>
              <a:t>width</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400</a:t>
            </a:r>
            <a:r>
              <a:rPr lang="de-DE" sz="2000" dirty="0">
                <a:solidFill>
                  <a:srgbClr val="FA8D3E"/>
                </a:solidFill>
                <a:latin typeface="Menlo" panose="020B0609030804020204" pitchFamily="49" charset="0"/>
              </a:rPr>
              <a:t>px</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55B4D4"/>
                </a:solidFill>
                <a:latin typeface="Menlo" panose="020B0609030804020204" pitchFamily="49" charset="0"/>
              </a:rPr>
              <a:t>background</a:t>
            </a:r>
            <a:r>
              <a:rPr lang="de-DE" sz="2000" dirty="0">
                <a:solidFill>
                  <a:srgbClr val="6C7680"/>
                </a:solidFill>
                <a:latin typeface="Menlo" panose="020B0609030804020204" pitchFamily="49" charset="0"/>
              </a:rPr>
              <a:t>: </a:t>
            </a:r>
            <a:r>
              <a:rPr lang="de-DE" sz="2000" i="1" dirty="0" err="1">
                <a:solidFill>
                  <a:srgbClr val="ED9366"/>
                </a:solidFill>
                <a:latin typeface="Menlo" panose="020B0609030804020204" pitchFamily="49" charset="0"/>
              </a:rPr>
              <a:t>white</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55B4D4"/>
                </a:solidFill>
                <a:latin typeface="Menlo" panose="020B0609030804020204" pitchFamily="49" charset="0"/>
              </a:rPr>
              <a:t>border</a:t>
            </a:r>
            <a:r>
              <a:rPr lang="de-DE" sz="2000" dirty="0">
                <a:solidFill>
                  <a:srgbClr val="55B4D4"/>
                </a:solidFill>
                <a:latin typeface="Menlo" panose="020B0609030804020204" pitchFamily="49" charset="0"/>
              </a:rPr>
              <a:t>-radius</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6</a:t>
            </a:r>
            <a:r>
              <a:rPr lang="de-DE" sz="2000" dirty="0">
                <a:solidFill>
                  <a:srgbClr val="FA8D3E"/>
                </a:solidFill>
                <a:latin typeface="Menlo" panose="020B0609030804020204" pitchFamily="49" charset="0"/>
              </a:rPr>
              <a:t>px</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55B4D4"/>
                </a:solidFill>
                <a:latin typeface="Menlo" panose="020B0609030804020204" pitchFamily="49" charset="0"/>
              </a:rPr>
              <a:t>border</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FA8D3E"/>
                </a:solidFill>
                <a:latin typeface="Menlo" panose="020B0609030804020204" pitchFamily="49" charset="0"/>
              </a:rPr>
              <a:t>px</a:t>
            </a:r>
            <a:r>
              <a:rPr lang="de-DE" sz="2000" dirty="0">
                <a:solidFill>
                  <a:srgbClr val="6C7680"/>
                </a:solidFill>
                <a:latin typeface="Menlo" panose="020B0609030804020204" pitchFamily="49" charset="0"/>
              </a:rPr>
              <a:t> </a:t>
            </a:r>
            <a:r>
              <a:rPr lang="de-DE" sz="2000" i="1" dirty="0">
                <a:solidFill>
                  <a:srgbClr val="ED9366"/>
                </a:solidFill>
                <a:latin typeface="Menlo" panose="020B0609030804020204" pitchFamily="49" charset="0"/>
              </a:rPr>
              <a:t>solid</a:t>
            </a:r>
            <a:r>
              <a:rPr lang="de-DE" sz="2000" dirty="0">
                <a:solidFill>
                  <a:srgbClr val="6C7680"/>
                </a:solidFill>
                <a:latin typeface="Menlo" panose="020B0609030804020204" pitchFamily="49" charset="0"/>
              </a:rPr>
              <a:t> </a:t>
            </a:r>
            <a:r>
              <a:rPr lang="de-DE" sz="2000" dirty="0">
                <a:solidFill>
                  <a:srgbClr val="4CBF99"/>
                </a:solidFill>
                <a:latin typeface="Menlo" panose="020B0609030804020204" pitchFamily="49" charset="0"/>
              </a:rPr>
              <a:t>#</a:t>
            </a:r>
            <a:r>
              <a:rPr lang="de-DE" sz="2000" dirty="0" err="1">
                <a:solidFill>
                  <a:srgbClr val="4CBF99"/>
                </a:solidFill>
                <a:latin typeface="Menlo" panose="020B0609030804020204" pitchFamily="49" charset="0"/>
              </a:rPr>
              <a:t>eeeeee</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box-</a:t>
            </a:r>
            <a:r>
              <a:rPr lang="de-DE" sz="2000" dirty="0" err="1">
                <a:solidFill>
                  <a:srgbClr val="55B4D4"/>
                </a:solidFill>
                <a:latin typeface="Menlo" panose="020B0609030804020204" pitchFamily="49" charset="0"/>
              </a:rPr>
              <a:t>shadow</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5</a:t>
            </a:r>
            <a:r>
              <a:rPr lang="de-DE" sz="2000" dirty="0">
                <a:solidFill>
                  <a:srgbClr val="FA8D3E"/>
                </a:solidFill>
                <a:latin typeface="Menlo" panose="020B0609030804020204" pitchFamily="49" charset="0"/>
              </a:rPr>
              <a:t>px</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15</a:t>
            </a:r>
            <a:r>
              <a:rPr lang="de-DE" sz="2000" dirty="0">
                <a:solidFill>
                  <a:srgbClr val="FA8D3E"/>
                </a:solidFill>
                <a:latin typeface="Menlo" panose="020B0609030804020204" pitchFamily="49" charset="0"/>
              </a:rPr>
              <a:t>px</a:t>
            </a:r>
            <a:r>
              <a:rPr lang="de-DE" sz="2000" dirty="0">
                <a:solidFill>
                  <a:srgbClr val="6C7680"/>
                </a:solidFill>
                <a:latin typeface="Menlo" panose="020B0609030804020204" pitchFamily="49" charset="0"/>
              </a:rPr>
              <a:t> </a:t>
            </a:r>
            <a:r>
              <a:rPr lang="de-DE" sz="2000" dirty="0" err="1">
                <a:solidFill>
                  <a:srgbClr val="F07171"/>
                </a:solidFill>
                <a:latin typeface="Menlo" panose="020B0609030804020204" pitchFamily="49" charset="0"/>
              </a:rPr>
              <a:t>rgba</a:t>
            </a:r>
            <a:r>
              <a:rPr lang="de-DE" sz="2000" dirty="0">
                <a:solidFill>
                  <a:srgbClr val="6C7680"/>
                </a:solidFill>
                <a:latin typeface="Menlo" panose="020B0609030804020204" pitchFamily="49" charset="0"/>
              </a:rPr>
              <a:t>(</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0.1</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&lt;/style&gt;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&lt;div</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class</a:t>
            </a:r>
            <a:r>
              <a:rPr lang="de-DE" sz="2000" dirty="0">
                <a:solidFill>
                  <a:srgbClr val="6C7680"/>
                </a:solidFill>
                <a:latin typeface="Menlo" panose="020B0609030804020204" pitchFamily="49" charset="0"/>
              </a:rPr>
              <a:t>=</a:t>
            </a:r>
            <a:r>
              <a:rPr lang="de-DE" sz="2000" dirty="0">
                <a:solidFill>
                  <a:srgbClr val="86B300"/>
                </a:solidFill>
                <a:latin typeface="Menlo" panose="020B0609030804020204" pitchFamily="49" charset="0"/>
              </a:rPr>
              <a:t>"alert"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&lt;/div&gt;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endParaRPr lang="de-DE" sz="2000" b="0" dirty="0">
              <a:solidFill>
                <a:srgbClr val="6C7680"/>
              </a:solidFill>
              <a:effectLst/>
              <a:latin typeface="Menlo" panose="020B0609030804020204" pitchFamily="49" charset="0"/>
            </a:endParaRPr>
          </a:p>
        </p:txBody>
      </p:sp>
    </p:spTree>
    <p:extLst>
      <p:ext uri="{BB962C8B-B14F-4D97-AF65-F5344CB8AC3E}">
        <p14:creationId xmlns:p14="http://schemas.microsoft.com/office/powerpoint/2010/main" val="341219402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3" name="Rechteck 2">
            <a:extLst>
              <a:ext uri="{FF2B5EF4-FFF2-40B4-BE49-F238E27FC236}">
                <a16:creationId xmlns:a16="http://schemas.microsoft.com/office/drawing/2014/main" id="{27A320E4-87E7-7A4B-AD12-375EF61A4F8A}"/>
              </a:ext>
            </a:extLst>
          </p:cNvPr>
          <p:cNvSpPr/>
          <p:nvPr/>
        </p:nvSpPr>
        <p:spPr>
          <a:xfrm>
            <a:off x="550863" y="1592263"/>
            <a:ext cx="8819949" cy="5016758"/>
          </a:xfrm>
          <a:prstGeom prst="rect">
            <a:avLst/>
          </a:prstGeom>
        </p:spPr>
        <p:txBody>
          <a:bodyPr wrap="square">
            <a:spAutoFit/>
          </a:bodyPr>
          <a:lstStyle/>
          <a:p>
            <a:r>
              <a:rPr lang="de-DE" sz="2000" dirty="0">
                <a:solidFill>
                  <a:srgbClr val="55B4D4"/>
                </a:solidFill>
                <a:latin typeface="Menlo" panose="020B0609030804020204" pitchFamily="49" charset="0"/>
              </a:rPr>
              <a:t>&lt;style&gt;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F2AE49"/>
                </a:solidFill>
                <a:latin typeface="Menlo" panose="020B0609030804020204" pitchFamily="49" charset="0"/>
              </a:rPr>
              <a:t>.alert</a:t>
            </a:r>
            <a:r>
              <a:rPr lang="de-DE" sz="2000" dirty="0">
                <a:solidFill>
                  <a:srgbClr val="6C7680"/>
                </a:solidFill>
                <a:latin typeface="Menlo" panose="020B0609030804020204" pitchFamily="49" charset="0"/>
              </a:rPr>
              <a:t> {</a:t>
            </a:r>
          </a:p>
          <a:p>
            <a:r>
              <a:rPr lang="de-DE" sz="2000" dirty="0">
                <a:solidFill>
                  <a:srgbClr val="6C7680"/>
                </a:solidFill>
                <a:latin typeface="Menlo" panose="020B0609030804020204" pitchFamily="49" charset="0"/>
              </a:rPr>
              <a:t>    </a:t>
            </a:r>
            <a:r>
              <a:rPr lang="de-DE" sz="2000" dirty="0" err="1">
                <a:solidFill>
                  <a:srgbClr val="55B4D4"/>
                </a:solidFill>
                <a:latin typeface="Menlo" panose="020B0609030804020204" pitchFamily="49" charset="0"/>
              </a:rPr>
              <a:t>padding</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FA8D3E"/>
                </a:solidFill>
                <a:latin typeface="Menlo" panose="020B0609030804020204" pitchFamily="49" charset="0"/>
              </a:rPr>
              <a:t>rem</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55B4D4"/>
                </a:solidFill>
                <a:latin typeface="Menlo" panose="020B0609030804020204" pitchFamily="49" charset="0"/>
              </a:rPr>
              <a:t>width</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400</a:t>
            </a:r>
            <a:r>
              <a:rPr lang="de-DE" sz="2000" dirty="0">
                <a:solidFill>
                  <a:srgbClr val="FA8D3E"/>
                </a:solidFill>
                <a:latin typeface="Menlo" panose="020B0609030804020204" pitchFamily="49" charset="0"/>
              </a:rPr>
              <a:t>px</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55B4D4"/>
                </a:solidFill>
                <a:latin typeface="Menlo" panose="020B0609030804020204" pitchFamily="49" charset="0"/>
              </a:rPr>
              <a:t>background</a:t>
            </a:r>
            <a:r>
              <a:rPr lang="de-DE" sz="2000" dirty="0">
                <a:solidFill>
                  <a:srgbClr val="6C7680"/>
                </a:solidFill>
                <a:latin typeface="Menlo" panose="020B0609030804020204" pitchFamily="49" charset="0"/>
              </a:rPr>
              <a:t>: </a:t>
            </a:r>
            <a:r>
              <a:rPr lang="de-DE" sz="2000" i="1" dirty="0" err="1">
                <a:solidFill>
                  <a:srgbClr val="ED9366"/>
                </a:solidFill>
                <a:latin typeface="Menlo" panose="020B0609030804020204" pitchFamily="49" charset="0"/>
              </a:rPr>
              <a:t>white</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55B4D4"/>
                </a:solidFill>
                <a:latin typeface="Menlo" panose="020B0609030804020204" pitchFamily="49" charset="0"/>
              </a:rPr>
              <a:t>border</a:t>
            </a:r>
            <a:r>
              <a:rPr lang="de-DE" sz="2000" dirty="0">
                <a:solidFill>
                  <a:srgbClr val="55B4D4"/>
                </a:solidFill>
                <a:latin typeface="Menlo" panose="020B0609030804020204" pitchFamily="49" charset="0"/>
              </a:rPr>
              <a:t>-radius</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6</a:t>
            </a:r>
            <a:r>
              <a:rPr lang="de-DE" sz="2000" dirty="0">
                <a:solidFill>
                  <a:srgbClr val="FA8D3E"/>
                </a:solidFill>
                <a:latin typeface="Menlo" panose="020B0609030804020204" pitchFamily="49" charset="0"/>
              </a:rPr>
              <a:t>px</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err="1">
                <a:solidFill>
                  <a:srgbClr val="55B4D4"/>
                </a:solidFill>
                <a:latin typeface="Menlo" panose="020B0609030804020204" pitchFamily="49" charset="0"/>
              </a:rPr>
              <a:t>border</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a:t>
            </a:r>
            <a:r>
              <a:rPr lang="de-DE" sz="2000" dirty="0">
                <a:solidFill>
                  <a:srgbClr val="FA8D3E"/>
                </a:solidFill>
                <a:latin typeface="Menlo" panose="020B0609030804020204" pitchFamily="49" charset="0"/>
              </a:rPr>
              <a:t>px</a:t>
            </a:r>
            <a:r>
              <a:rPr lang="de-DE" sz="2000" dirty="0">
                <a:solidFill>
                  <a:srgbClr val="6C7680"/>
                </a:solidFill>
                <a:latin typeface="Menlo" panose="020B0609030804020204" pitchFamily="49" charset="0"/>
              </a:rPr>
              <a:t> </a:t>
            </a:r>
            <a:r>
              <a:rPr lang="de-DE" sz="2000" i="1" dirty="0">
                <a:solidFill>
                  <a:srgbClr val="ED9366"/>
                </a:solidFill>
                <a:latin typeface="Menlo" panose="020B0609030804020204" pitchFamily="49" charset="0"/>
              </a:rPr>
              <a:t>solid</a:t>
            </a:r>
            <a:r>
              <a:rPr lang="de-DE" sz="2000" dirty="0">
                <a:solidFill>
                  <a:srgbClr val="6C7680"/>
                </a:solidFill>
                <a:latin typeface="Menlo" panose="020B0609030804020204" pitchFamily="49" charset="0"/>
              </a:rPr>
              <a:t> </a:t>
            </a:r>
            <a:r>
              <a:rPr lang="de-DE" sz="2000" dirty="0">
                <a:solidFill>
                  <a:srgbClr val="4CBF99"/>
                </a:solidFill>
                <a:latin typeface="Menlo" panose="020B0609030804020204" pitchFamily="49" charset="0"/>
              </a:rPr>
              <a:t>#</a:t>
            </a:r>
            <a:r>
              <a:rPr lang="de-DE" sz="2000" dirty="0" err="1">
                <a:solidFill>
                  <a:srgbClr val="4CBF99"/>
                </a:solidFill>
                <a:latin typeface="Menlo" panose="020B0609030804020204" pitchFamily="49" charset="0"/>
              </a:rPr>
              <a:t>eeeeee</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box-</a:t>
            </a:r>
            <a:r>
              <a:rPr lang="de-DE" sz="2000" dirty="0" err="1">
                <a:solidFill>
                  <a:srgbClr val="55B4D4"/>
                </a:solidFill>
                <a:latin typeface="Menlo" panose="020B0609030804020204" pitchFamily="49" charset="0"/>
              </a:rPr>
              <a:t>shadow</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5</a:t>
            </a:r>
            <a:r>
              <a:rPr lang="de-DE" sz="2000" dirty="0">
                <a:solidFill>
                  <a:srgbClr val="FA8D3E"/>
                </a:solidFill>
                <a:latin typeface="Menlo" panose="020B0609030804020204" pitchFamily="49" charset="0"/>
              </a:rPr>
              <a:t>px</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15</a:t>
            </a:r>
            <a:r>
              <a:rPr lang="de-DE" sz="2000" dirty="0">
                <a:solidFill>
                  <a:srgbClr val="FA8D3E"/>
                </a:solidFill>
                <a:latin typeface="Menlo" panose="020B0609030804020204" pitchFamily="49" charset="0"/>
              </a:rPr>
              <a:t>px</a:t>
            </a:r>
            <a:r>
              <a:rPr lang="de-DE" sz="2000" dirty="0">
                <a:solidFill>
                  <a:srgbClr val="6C7680"/>
                </a:solidFill>
                <a:latin typeface="Menlo" panose="020B0609030804020204" pitchFamily="49" charset="0"/>
              </a:rPr>
              <a:t> </a:t>
            </a:r>
            <a:r>
              <a:rPr lang="de-DE" sz="2000" dirty="0" err="1">
                <a:solidFill>
                  <a:srgbClr val="F07171"/>
                </a:solidFill>
                <a:latin typeface="Menlo" panose="020B0609030804020204" pitchFamily="49" charset="0"/>
              </a:rPr>
              <a:t>rgba</a:t>
            </a:r>
            <a:r>
              <a:rPr lang="de-DE" sz="2000" dirty="0">
                <a:solidFill>
                  <a:srgbClr val="6C7680"/>
                </a:solidFill>
                <a:latin typeface="Menlo" panose="020B0609030804020204" pitchFamily="49" charset="0"/>
              </a:rPr>
              <a:t>(</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a:t>
            </a:r>
            <a:r>
              <a:rPr lang="de-DE" sz="2000" dirty="0">
                <a:solidFill>
                  <a:srgbClr val="6C7680"/>
                </a:solidFill>
                <a:latin typeface="Menlo" panose="020B0609030804020204" pitchFamily="49" charset="0"/>
              </a:rPr>
              <a:t>, </a:t>
            </a:r>
            <a:r>
              <a:rPr lang="de-DE" sz="2000" dirty="0">
                <a:solidFill>
                  <a:srgbClr val="FF9940"/>
                </a:solidFill>
                <a:latin typeface="Menlo" panose="020B0609030804020204" pitchFamily="49" charset="0"/>
              </a:rPr>
              <a:t>0.1</a:t>
            </a:r>
            <a:r>
              <a:rPr lang="de-DE" sz="2000" dirty="0">
                <a:solidFill>
                  <a:srgbClr val="6C7680"/>
                </a:solidFill>
                <a:latin typeface="Menlo" panose="020B0609030804020204" pitchFamily="49" charset="0"/>
              </a:rPr>
              <a:t>);</a:t>
            </a:r>
          </a:p>
          <a:p>
            <a:r>
              <a:rPr lang="de-DE" sz="2000" dirty="0">
                <a:solidFill>
                  <a:srgbClr val="6C7680"/>
                </a:solidFill>
                <a:latin typeface="Menlo" panose="020B0609030804020204" pitchFamily="49" charset="0"/>
              </a:rPr>
              <a:t>  }</a:t>
            </a:r>
          </a:p>
          <a:p>
            <a:r>
              <a:rPr lang="de-DE" sz="2000" dirty="0">
                <a:solidFill>
                  <a:srgbClr val="55B4D4"/>
                </a:solidFill>
                <a:latin typeface="Menlo" panose="020B0609030804020204" pitchFamily="49" charset="0"/>
              </a:rPr>
              <a:t>&lt;/style&gt;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r>
              <a:rPr lang="de-DE" sz="2000" dirty="0">
                <a:solidFill>
                  <a:srgbClr val="55B4D4"/>
                </a:solidFill>
                <a:latin typeface="Menlo" panose="020B0609030804020204" pitchFamily="49" charset="0"/>
              </a:rPr>
              <a:t>&lt;div</a:t>
            </a:r>
            <a:r>
              <a:rPr lang="de-DE" sz="2000" dirty="0">
                <a:solidFill>
                  <a:srgbClr val="6C7680"/>
                </a:solidFill>
                <a:latin typeface="Menlo" panose="020B0609030804020204" pitchFamily="49" charset="0"/>
              </a:rPr>
              <a:t> </a:t>
            </a:r>
            <a:r>
              <a:rPr lang="de-DE" sz="2000" dirty="0" err="1">
                <a:solidFill>
                  <a:srgbClr val="F2AE49"/>
                </a:solidFill>
                <a:latin typeface="Menlo" panose="020B0609030804020204" pitchFamily="49" charset="0"/>
              </a:rPr>
              <a:t>class</a:t>
            </a:r>
            <a:r>
              <a:rPr lang="de-DE" sz="2000" dirty="0">
                <a:solidFill>
                  <a:srgbClr val="6C7680"/>
                </a:solidFill>
                <a:latin typeface="Menlo" panose="020B0609030804020204" pitchFamily="49" charset="0"/>
              </a:rPr>
              <a:t>=</a:t>
            </a:r>
            <a:r>
              <a:rPr lang="de-DE" sz="2000" dirty="0">
                <a:solidFill>
                  <a:srgbClr val="86B300"/>
                </a:solidFill>
                <a:latin typeface="Menlo" panose="020B0609030804020204" pitchFamily="49" charset="0"/>
              </a:rPr>
              <a:t>"alert"</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&lt;</a:t>
            </a:r>
            <a:r>
              <a:rPr lang="de-DE" sz="2000" dirty="0" err="1">
                <a:solidFill>
                  <a:srgbClr val="55B4D4"/>
                </a:solidFill>
                <a:latin typeface="Menlo" panose="020B0609030804020204" pitchFamily="49" charset="0"/>
              </a:rPr>
              <a:t>slot</a:t>
            </a:r>
            <a:r>
              <a:rPr lang="de-DE" sz="2000" dirty="0">
                <a:solidFill>
                  <a:srgbClr val="6C7680"/>
                </a:solidFill>
                <a:latin typeface="Menlo" panose="020B0609030804020204" pitchFamily="49" charset="0"/>
              </a:rPr>
              <a:t> </a:t>
            </a:r>
            <a:r>
              <a:rPr lang="de-DE" sz="2000" dirty="0">
                <a:solidFill>
                  <a:srgbClr val="55B4D4"/>
                </a:solidFill>
                <a:latin typeface="Menlo" panose="020B0609030804020204" pitchFamily="49" charset="0"/>
              </a:rPr>
              <a:t>/&gt;</a:t>
            </a:r>
            <a:endParaRPr lang="de-DE" sz="2000" dirty="0">
              <a:solidFill>
                <a:srgbClr val="6C7680"/>
              </a:solidFill>
              <a:latin typeface="Menlo" panose="020B0609030804020204" pitchFamily="49" charset="0"/>
            </a:endParaRPr>
          </a:p>
          <a:p>
            <a:r>
              <a:rPr lang="de-DE" sz="2000" dirty="0">
                <a:solidFill>
                  <a:srgbClr val="55B4D4"/>
                </a:solidFill>
                <a:latin typeface="Menlo" panose="020B0609030804020204" pitchFamily="49" charset="0"/>
              </a:rPr>
              <a:t>&lt;/div&gt;</a:t>
            </a:r>
            <a:endParaRPr lang="de-DE" sz="2000" dirty="0">
              <a:solidFill>
                <a:srgbClr val="6C7680"/>
              </a:solidFill>
              <a:latin typeface="Menlo" panose="020B0609030804020204" pitchFamily="49" charset="0"/>
            </a:endParaRPr>
          </a:p>
          <a:p>
            <a:br>
              <a:rPr lang="de-DE" sz="2000" dirty="0">
                <a:solidFill>
                  <a:srgbClr val="6C7680"/>
                </a:solidFill>
                <a:latin typeface="Menlo" panose="020B0609030804020204" pitchFamily="49" charset="0"/>
              </a:rPr>
            </a:br>
            <a:endParaRPr lang="de-DE" sz="2000" b="0" dirty="0">
              <a:solidFill>
                <a:srgbClr val="6C7680"/>
              </a:solidFill>
              <a:effectLst/>
              <a:latin typeface="Menlo" panose="020B0609030804020204" pitchFamily="49" charset="0"/>
            </a:endParaRPr>
          </a:p>
        </p:txBody>
      </p:sp>
      <p:sp>
        <p:nvSpPr>
          <p:cNvPr id="5" name="Textfeld 4">
            <a:extLst>
              <a:ext uri="{FF2B5EF4-FFF2-40B4-BE49-F238E27FC236}">
                <a16:creationId xmlns:a16="http://schemas.microsoft.com/office/drawing/2014/main" id="{E30835E0-3C1F-294E-B850-2DC23B382053}"/>
              </a:ext>
            </a:extLst>
          </p:cNvPr>
          <p:cNvSpPr txBox="1"/>
          <p:nvPr/>
        </p:nvSpPr>
        <p:spPr>
          <a:xfrm>
            <a:off x="454418" y="412043"/>
            <a:ext cx="4030117" cy="646331"/>
          </a:xfrm>
          <a:prstGeom prst="rect">
            <a:avLst/>
          </a:prstGeom>
          <a:noFill/>
        </p:spPr>
        <p:txBody>
          <a:bodyPr wrap="square" rtlCol="0">
            <a:spAutoFit/>
          </a:bodyPr>
          <a:lstStyle/>
          <a:p>
            <a:r>
              <a:rPr lang="de-DE" b="1" dirty="0">
                <a:solidFill>
                  <a:schemeClr val="bg1">
                    <a:lumMod val="65000"/>
                  </a:schemeClr>
                </a:solidFill>
                <a:latin typeface="Futura" panose="020B0602020204020303" pitchFamily="34" charset="-79"/>
                <a:ea typeface="Menlo" panose="020B0609030804020204" pitchFamily="49" charset="0"/>
                <a:cs typeface="Futura" panose="020B0602020204020303" pitchFamily="34" charset="-79"/>
              </a:rPr>
              <a:t>Slots</a:t>
            </a:r>
          </a:p>
          <a:p>
            <a:r>
              <a:rPr lang="de-DE" b="1" dirty="0" err="1">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rPr>
              <a:t>Alert.svelte</a:t>
            </a:r>
            <a:endParaRPr lang="de-DE" b="1" dirty="0">
              <a:solidFill>
                <a:schemeClr val="tx1">
                  <a:lumMod val="65000"/>
                  <a:lumOff val="35000"/>
                </a:schemeClr>
              </a:solidFill>
              <a:latin typeface="Futura" panose="020B0602020204020303" pitchFamily="34" charset="-79"/>
              <a:ea typeface="Menlo" panose="020B0609030804020204" pitchFamily="49" charset="0"/>
              <a:cs typeface="Futura" panose="020B0602020204020303" pitchFamily="34" charset="-79"/>
            </a:endParaRPr>
          </a:p>
        </p:txBody>
      </p:sp>
    </p:spTree>
    <p:extLst>
      <p:ext uri="{BB962C8B-B14F-4D97-AF65-F5344CB8AC3E}">
        <p14:creationId xmlns:p14="http://schemas.microsoft.com/office/powerpoint/2010/main" val="3597929359"/>
      </p:ext>
    </p:extLst>
  </p:cSld>
  <p:clrMapOvr>
    <a:masterClrMapping/>
  </p:clrMapOvr>
</p:sld>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1788</Words>
  <Application>Microsoft Macintosh PowerPoint</Application>
  <PresentationFormat>Breitbild</PresentationFormat>
  <Paragraphs>840</Paragraphs>
  <Slides>112</Slides>
  <Notes>70</Notes>
  <HiddenSlides>0</HiddenSlides>
  <MMClips>2</MMClips>
  <ScaleCrop>false</ScaleCrop>
  <HeadingPairs>
    <vt:vector size="6" baseType="variant">
      <vt:variant>
        <vt:lpstr>Verwendete Schriftarten</vt:lpstr>
      </vt:variant>
      <vt:variant>
        <vt:i4>8</vt:i4>
      </vt:variant>
      <vt:variant>
        <vt:lpstr>Design</vt:lpstr>
      </vt:variant>
      <vt:variant>
        <vt:i4>1</vt:i4>
      </vt:variant>
      <vt:variant>
        <vt:lpstr>Folientitel</vt:lpstr>
      </vt:variant>
      <vt:variant>
        <vt:i4>112</vt:i4>
      </vt:variant>
    </vt:vector>
  </HeadingPairs>
  <TitlesOfParts>
    <vt:vector size="121" baseType="lpstr">
      <vt:lpstr>Arial</vt:lpstr>
      <vt:lpstr>Calibri</vt:lpstr>
      <vt:lpstr>Calibri Light</vt:lpstr>
      <vt:lpstr>Futura</vt:lpstr>
      <vt:lpstr>Futura Medium</vt:lpstr>
      <vt:lpstr>Helvetica Neue Thin</vt:lpstr>
      <vt:lpstr>Helvetica Neue UltraLight</vt:lpstr>
      <vt:lpstr>Menlo</vt:lpstr>
      <vt:lpstr>Office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Korten, Lukas</dc:creator>
  <cp:lastModifiedBy>Korten, Lukas</cp:lastModifiedBy>
  <cp:revision>130</cp:revision>
  <cp:lastPrinted>2019-10-09T17:55:36Z</cp:lastPrinted>
  <dcterms:created xsi:type="dcterms:W3CDTF">2019-09-22T10:09:00Z</dcterms:created>
  <dcterms:modified xsi:type="dcterms:W3CDTF">2019-10-09T17:58:42Z</dcterms:modified>
</cp:coreProperties>
</file>